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98" r:id="rId3"/>
    <p:sldId id="300" r:id="rId4"/>
    <p:sldId id="301" r:id="rId5"/>
    <p:sldId id="315" r:id="rId6"/>
    <p:sldId id="309" r:id="rId7"/>
    <p:sldId id="307" r:id="rId8"/>
    <p:sldId id="296" r:id="rId9"/>
    <p:sldId id="314" r:id="rId10"/>
    <p:sldId id="308" r:id="rId11"/>
    <p:sldId id="306" r:id="rId12"/>
    <p:sldId id="311" r:id="rId13"/>
    <p:sldId id="312" r:id="rId14"/>
    <p:sldId id="316" r:id="rId15"/>
    <p:sldId id="317" r:id="rId16"/>
    <p:sldId id="318" r:id="rId17"/>
    <p:sldId id="319" r:id="rId18"/>
    <p:sldId id="320" r:id="rId19"/>
    <p:sldId id="321" r:id="rId20"/>
    <p:sldId id="325" r:id="rId21"/>
    <p:sldId id="323" r:id="rId22"/>
    <p:sldId id="322" r:id="rId23"/>
    <p:sldId id="313" r:id="rId24"/>
    <p:sldId id="310" r:id="rId25"/>
    <p:sldId id="326" r:id="rId26"/>
    <p:sldId id="299" r:id="rId27"/>
    <p:sldId id="305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02" r:id="rId36"/>
    <p:sldId id="303" r:id="rId37"/>
    <p:sldId id="304" r:id="rId38"/>
    <p:sldId id="261" r:id="rId3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3C"/>
    <a:srgbClr val="104577"/>
    <a:srgbClr val="186CB8"/>
    <a:srgbClr val="2294FF"/>
    <a:srgbClr val="60A8EA"/>
    <a:srgbClr val="3490E4"/>
    <a:srgbClr val="1B75CA"/>
    <a:srgbClr val="082E56"/>
    <a:srgbClr val="BBCC07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796" autoAdjust="0"/>
  </p:normalViewPr>
  <p:slideViewPr>
    <p:cSldViewPr>
      <p:cViewPr varScale="1">
        <p:scale>
          <a:sx n="95" d="100"/>
          <a:sy n="95" d="100"/>
        </p:scale>
        <p:origin x="7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13318-1703-4433-9BA8-7B0365E924CD}" type="datetimeFigureOut">
              <a:rPr lang="ko-KR" altLang="en-US" smtClean="0"/>
              <a:pPr/>
              <a:t>2019-01-07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8A293-1CDC-4F25-9E67-DF1233550E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https://www.ti-ba.com/products/pacs/chiropractic-tools/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06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761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https://cmse.postech.ac.kr/html/lecture/file/Chap-05.pdf</a:t>
            </a:r>
          </a:p>
          <a:p>
            <a:r>
              <a:rPr lang="en-US" dirty="0"/>
              <a:t>https://blog.naver.com/piratekid/159750394</a:t>
            </a:r>
          </a:p>
          <a:p>
            <a:r>
              <a:rPr lang="en-US" dirty="0"/>
              <a:t>https://en.wikipedia.org/wiki/Spline_(mathematics)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4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https://cmse.postech.ac.kr/html/lecture/file/Chap-05.pdf</a:t>
            </a:r>
          </a:p>
          <a:p>
            <a:r>
              <a:rPr lang="en-US" dirty="0"/>
              <a:t>https://blog.naver.com/piratekid/159750394</a:t>
            </a:r>
          </a:p>
          <a:p>
            <a:r>
              <a:rPr lang="en-US" dirty="0"/>
              <a:t>https://en.wikipedia.org/wiki/Spline_(mathematics)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3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https://en.wikipedia.org/wiki/Cubic_function</a:t>
            </a:r>
          </a:p>
          <a:p>
            <a:r>
              <a:rPr lang="en-US" dirty="0"/>
              <a:t>https://cmse.postech.ac.kr/html/lecture/file/Chap-05.pdf</a:t>
            </a:r>
          </a:p>
          <a:p>
            <a:endParaRPr lang="en-US" dirty="0"/>
          </a:p>
          <a:p>
            <a:r>
              <a:rPr lang="ko-KR" altLang="en-US" dirty="0" err="1"/>
              <a:t>스플라인</a:t>
            </a:r>
            <a:r>
              <a:rPr lang="ko-KR" altLang="en-US" dirty="0"/>
              <a:t> 예제 </a:t>
            </a:r>
            <a:r>
              <a:rPr lang="en-US" altLang="ko-KR" dirty="0"/>
              <a:t>https://blog.naver.com/mykepzzang/220578577453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05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https://en.wikipedia.org/wiki/Cubic_function</a:t>
            </a:r>
          </a:p>
          <a:p>
            <a:r>
              <a:rPr lang="en-US" dirty="0"/>
              <a:t>https://cmse.postech.ac.kr/html/lecture/file/Chap-05.pdf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45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https://www2.rivier.edu/journal/ROAJ-Fall-2013/J784-Wang_cubic-splines.pdf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91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https://www2.rivier.edu/journal/ROAJ-Fall-2013/J784-Wang_cubic-splines.pdf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66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https://www2.rivier.edu/journal/ROAJ-Fall-2013/J784-Wang_cubic-splines.pdf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15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https://www2.rivier.edu/journal/ROAJ-Fall-2013/J784-Wang_cubic-splines.pdf</a:t>
            </a:r>
          </a:p>
          <a:p>
            <a:r>
              <a:rPr lang="en-US" dirty="0"/>
              <a:t>https://math.stackexchange.com/questions/2723801/cubic-spline-interpolation-math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45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https://www2.rivier.edu/journal/ROAJ-Fall-2013/J784-Wang_cubic-splines.pdf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0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986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https://www2.rivier.edu/journal/ROAJ-Fall-2013/J784-Wang_cubic-splines.pdf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56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https://www2.rivier.edu/journal/ROAJ-Fall-2013/J784-Wang_cubic-splines.pdf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789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https://fac.ksu.edu.sa/sites/default/files/numerical_analysis_9th.pdf#page=167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552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https://en.wikipedia.org/wiki/Cubic_function</a:t>
            </a:r>
          </a:p>
          <a:p>
            <a:r>
              <a:rPr lang="en-US" dirty="0"/>
              <a:t>https://cmse.postech.ac.kr/html/lecture/file/Chap-05.pdf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31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https://blog.naver.com/piratekid/159750394</a:t>
            </a:r>
          </a:p>
          <a:p>
            <a:r>
              <a:rPr lang="en-US" dirty="0"/>
              <a:t>https://en.wikipedia.org/wiki/Spline_(mathematics)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372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https://en.wikipedia.org/wiki/File:Comparison_of_1D_and_2D_interpolation.svg</a:t>
            </a:r>
          </a:p>
          <a:p>
            <a:r>
              <a:rPr lang="en-US" dirty="0"/>
              <a:t>http://www.aip.de/groups/soe/local/numres/bookcpdf/c3-6.pdf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46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https://blog.naver.com/aorigin/220947541918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6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http://www.ijcst.com/vol8/8.2/4-prachi-r-rajarapollu.pdf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502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http://www.ijcst.com/vol8/8.2/4-prachi-r-rajarapollu.pdf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76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https://en.wikipedia.org/wiki/Bicubic_interpolation</a:t>
            </a:r>
          </a:p>
          <a:p>
            <a:r>
              <a:rPr lang="en-US" dirty="0"/>
              <a:t>http://teaching.csse.uwa.edu.au/units/CITS4241/Handouts/Lecture04.html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99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http://www.ijera.com/papers/Vol4_issue10/Part%20-%201/K41007073.pdf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77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https://clouard.users.greyc.fr/Pantheon/experiments/rescaling/index-en.html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48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https://clouard.users.greyc.fr/Pantheon/experiments/rescaling/index-en.html</a:t>
            </a:r>
          </a:p>
          <a:p>
            <a:r>
              <a:rPr lang="en-US" dirty="0"/>
              <a:t>http://teaching.csse.uwa.edu.au/units/CITS4241/Handouts/Lecture04.html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63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https://clouard.users.greyc.fr/Pantheon/experiments/rescaling/index-en.html</a:t>
            </a:r>
          </a:p>
          <a:p>
            <a:r>
              <a:rPr lang="en-US" dirty="0"/>
              <a:t>https://de.wikipedia.org/wiki/Mitchell-Netravali-Filter</a:t>
            </a:r>
          </a:p>
          <a:p>
            <a:r>
              <a:rPr lang="en-US" dirty="0"/>
              <a:t>http://www.imagemagick.org/Usage/filter/#mitchell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80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https://pixinsight.com/forum/index.php?topic=556.0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13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https://pixinsight.com/forum/index.php?topic=556.0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70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23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70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3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https://blog.naver.com/mykepzzang/220218876337</a:t>
            </a:r>
          </a:p>
          <a:p>
            <a:r>
              <a:rPr lang="en-US" dirty="0"/>
              <a:t>https://en.wikipedia.org/wiki/Polynomial_interpolation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96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https://blog.naver.com/mykepzzang/220218876337</a:t>
            </a:r>
          </a:p>
          <a:p>
            <a:r>
              <a:rPr lang="en-US" dirty="0"/>
              <a:t>https://en.wikipedia.org/wiki/Polynomial_interpolation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https://blog.naver.com/piratekid/159750394</a:t>
            </a:r>
          </a:p>
          <a:p>
            <a:r>
              <a:rPr lang="en-US" dirty="0"/>
              <a:t>https://en.wikipedia.org/wiki/Spline_(mathematics)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819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https://blog.naver.com/piratekid/159750394</a:t>
            </a:r>
          </a:p>
          <a:p>
            <a:r>
              <a:rPr lang="en-US" dirty="0"/>
              <a:t>https://en.wikipedia.org/wiki/Spline_(mathematics)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9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http://darkpgmr.tistory.com/117</a:t>
            </a:r>
          </a:p>
          <a:p>
            <a:r>
              <a:rPr lang="en-US" dirty="0"/>
              <a:t>https://blog.naver.com/aorigin/220947541918</a:t>
            </a:r>
          </a:p>
          <a:p>
            <a:r>
              <a:rPr lang="en-US" dirty="0"/>
              <a:t>https://blog.naver.com/mykepzzang/220546100317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ko-KR" altLang="en-US" dirty="0" err="1"/>
              <a:t>뉴튼법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en-US" dirty="0"/>
              <a:t>https://blog.naver.com/PostView.nhn?blogId=mykepzzang&amp;logNo=220546100317&amp;categoryNo=16&amp;parentCategoryNo=0&amp;viewDate=&amp;currentPage=6&amp;postListTopCurrentPage=1&amp;from=search&amp;userTopListOpen=true&amp;userTopListCount=5&amp;userTopListManageOpen=false&amp;userTopListCurrentPage=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928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https://blog.naver.com/mykepzzang/220546694965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8A293-1CDC-4F25-9E67-DF1233550E0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62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2019-01-07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5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2019-01-07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907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2019-01-07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91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9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2019-01-07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2019-01-07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3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2019-01-07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73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84" y="151536"/>
            <a:ext cx="8915400" cy="59262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2019-01-07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64989" y="6571640"/>
            <a:ext cx="400048" cy="204929"/>
          </a:xfrm>
        </p:spPr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57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3EDBAAF5-9F75-41AD-80CF-04B1036D4BD1}" type="datetimeFigureOut">
              <a:rPr lang="ko-KR" altLang="en-US" smtClean="0"/>
              <a:pPr/>
              <a:t>2019-01-07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22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48544" y="2921168"/>
            <a:ext cx="3899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Thank You</a:t>
            </a:r>
            <a:endParaRPr lang="ko-KR" altLang="en-US" sz="6000" dirty="0"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4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7"/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3" r="41520" b="26933"/>
          <a:stretch/>
        </p:blipFill>
        <p:spPr bwMode="auto">
          <a:xfrm>
            <a:off x="7652865" y="0"/>
            <a:ext cx="2253135" cy="8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43905" y="207690"/>
            <a:ext cx="8915400" cy="465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타원 13"/>
          <p:cNvSpPr/>
          <p:nvPr userDrawn="1"/>
        </p:nvSpPr>
        <p:spPr>
          <a:xfrm>
            <a:off x="9569327" y="6578522"/>
            <a:ext cx="196134" cy="196134"/>
          </a:xfrm>
          <a:prstGeom prst="ellipse">
            <a:avLst/>
          </a:prstGeom>
          <a:solidFill>
            <a:srgbClr val="104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67370" y="6571640"/>
            <a:ext cx="400048" cy="20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defRPr>
            </a:lvl1pPr>
          </a:lstStyle>
          <a:p>
            <a:fld id="{5961EA3C-BED3-4ED8-8843-27B1C48DE8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2049" name="직선 연결선 2048"/>
          <p:cNvCxnSpPr/>
          <p:nvPr userDrawn="1"/>
        </p:nvCxnSpPr>
        <p:spPr>
          <a:xfrm>
            <a:off x="0" y="893515"/>
            <a:ext cx="990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직사각형 2053"/>
          <p:cNvSpPr/>
          <p:nvPr userDrawn="1"/>
        </p:nvSpPr>
        <p:spPr>
          <a:xfrm>
            <a:off x="0" y="893515"/>
            <a:ext cx="9906000" cy="130646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49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1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0" y="211882"/>
            <a:ext cx="1172104" cy="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2800" kern="1200" spc="-150">
          <a:solidFill>
            <a:schemeClr val="tx1"/>
          </a:solidFill>
          <a:latin typeface="뷰웍스 B" pitchFamily="18" charset="-127"/>
          <a:ea typeface="뷰웍스 B" pitchFamily="18" charset="-127"/>
          <a:cs typeface="뷰웍스 B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784" y="3838520"/>
            <a:ext cx="38891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00" dirty="0" err="1">
                <a:solidFill>
                  <a:srgbClr val="104577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보간법</a:t>
            </a:r>
            <a:endParaRPr lang="en-US" altLang="ko-KR" sz="3200" spc="-100" dirty="0">
              <a:solidFill>
                <a:srgbClr val="104577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  <a:p>
            <a:r>
              <a:rPr lang="en-US" altLang="ko-KR" sz="3200" spc="-100" dirty="0">
                <a:solidFill>
                  <a:srgbClr val="104577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(Image</a:t>
            </a:r>
            <a:r>
              <a:rPr lang="ko-KR" altLang="en-US" sz="3200" spc="-100" dirty="0">
                <a:solidFill>
                  <a:srgbClr val="104577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 </a:t>
            </a:r>
            <a:r>
              <a:rPr lang="en-US" altLang="ko-KR" sz="3200" spc="-100" dirty="0">
                <a:solidFill>
                  <a:srgbClr val="104577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Interpolation)</a:t>
            </a:r>
            <a:endParaRPr lang="ko-KR" altLang="en-US" sz="3200" spc="-100" dirty="0">
              <a:solidFill>
                <a:srgbClr val="104577"/>
              </a:solidFill>
              <a:latin typeface="뷰웍스 B" pitchFamily="18" charset="-127"/>
              <a:ea typeface="뷰웍스 B" pitchFamily="18" charset="-127"/>
              <a:cs typeface="뷰웍스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784" y="4901098"/>
            <a:ext cx="1308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>
                <a:solidFill>
                  <a:srgbClr val="757575"/>
                </a:solidFill>
                <a:latin typeface="뷰웍스 B" pitchFamily="18" charset="-127"/>
                <a:ea typeface="뷰웍스 B" pitchFamily="18" charset="-127"/>
                <a:cs typeface="뷰웍스 B" pitchFamily="18" charset="-127"/>
              </a:rPr>
              <a:t>QXLINK3.3</a:t>
            </a:r>
          </a:p>
        </p:txBody>
      </p:sp>
      <p:sp>
        <p:nvSpPr>
          <p:cNvPr id="7" name="양쪽 모서리가 둥근 사각형 6"/>
          <p:cNvSpPr/>
          <p:nvPr/>
        </p:nvSpPr>
        <p:spPr>
          <a:xfrm rot="5400000">
            <a:off x="-2567130" y="3397704"/>
            <a:ext cx="5472609" cy="350626"/>
          </a:xfrm>
          <a:prstGeom prst="round2SameRect">
            <a:avLst>
              <a:gd name="adj1" fmla="val 11538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0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(</a:t>
            </a:r>
            <a:r>
              <a:rPr lang="ko-KR" altLang="en-US" dirty="0"/>
              <a:t>수치해석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821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Polynomial interpolation </a:t>
            </a:r>
            <a:r>
              <a:rPr lang="ko-KR" altLang="en-US" b="1" dirty="0"/>
              <a:t>과 </a:t>
            </a:r>
            <a:r>
              <a:rPr lang="en-US" altLang="ko-KR" b="1" dirty="0"/>
              <a:t>Lagrange</a:t>
            </a:r>
            <a:r>
              <a:rPr lang="ko-KR" altLang="en-US" b="1" dirty="0"/>
              <a:t> </a:t>
            </a:r>
            <a:r>
              <a:rPr lang="en-US" altLang="ko-KR" b="1" dirty="0"/>
              <a:t>interpolation</a:t>
            </a:r>
            <a:r>
              <a:rPr lang="ko-KR" altLang="en-US" b="1" dirty="0"/>
              <a:t>의 단점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(a) ~ (c) </a:t>
            </a:r>
            <a:r>
              <a:rPr lang="ko-KR" altLang="en-US" sz="1400" dirty="0"/>
              <a:t>까지는 </a:t>
            </a:r>
            <a:r>
              <a:rPr lang="en-US" altLang="ko-KR" sz="1400" dirty="0"/>
              <a:t>polynomial </a:t>
            </a:r>
            <a:r>
              <a:rPr lang="ko-KR" altLang="en-US" sz="1400" dirty="0"/>
              <a:t>과 </a:t>
            </a:r>
            <a:r>
              <a:rPr lang="en-US" altLang="ko-KR" sz="1400" dirty="0"/>
              <a:t>Lagrange interpolation</a:t>
            </a:r>
            <a:r>
              <a:rPr lang="ko-KR" altLang="en-US" sz="1400" dirty="0"/>
              <a:t>을 이용해 근사간 그림으로</a:t>
            </a:r>
            <a:br>
              <a:rPr lang="en-US" altLang="ko-KR" sz="1400" dirty="0"/>
            </a:br>
            <a:r>
              <a:rPr lang="en-US" altLang="ko-KR" sz="1400" dirty="0"/>
              <a:t>Data</a:t>
            </a:r>
            <a:r>
              <a:rPr lang="ko-KR" altLang="en-US" sz="1400" dirty="0"/>
              <a:t>의 개수가 많아질 수록 오히려 원래 함수</a:t>
            </a:r>
            <a:r>
              <a:rPr lang="en-US" altLang="ko-KR" sz="1400" dirty="0"/>
              <a:t>(</a:t>
            </a:r>
            <a:r>
              <a:rPr lang="ko-KR" altLang="en-US" sz="1400" dirty="0"/>
              <a:t>검정 그래프 </a:t>
            </a:r>
            <a:r>
              <a:rPr lang="en-US" altLang="ko-KR" sz="1400" dirty="0"/>
              <a:t>f(x))</a:t>
            </a:r>
            <a:r>
              <a:rPr lang="ko-KR" altLang="en-US" sz="1400" dirty="0"/>
              <a:t>를 잘 표현 못하고 있다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(D)</a:t>
            </a:r>
            <a:r>
              <a:rPr lang="ko-KR" altLang="en-US" sz="1400" dirty="0"/>
              <a:t>는 비교적 원래 함수를 잘 표현하고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이것이 </a:t>
            </a:r>
            <a:r>
              <a:rPr lang="en-US" altLang="ko-KR" sz="1400" dirty="0"/>
              <a:t>Spline interpolation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0ACEBA-3CC5-41A0-97B1-56336CD5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632" y="1116208"/>
            <a:ext cx="2209967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9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여러 개의 함수를 하나의 함수로 표현하는 </a:t>
            </a:r>
            <a:r>
              <a:rPr lang="en-US" altLang="ko-KR" sz="1400" dirty="0"/>
              <a:t>Polynomial interpolation</a:t>
            </a:r>
            <a:r>
              <a:rPr lang="ko-KR" altLang="en-US" sz="1400" dirty="0"/>
              <a:t>과 달리 각 구간마다의 추정함수를 구하는 것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/>
              <a:t>Spline</a:t>
            </a:r>
            <a:r>
              <a:rPr lang="ko-KR" altLang="en-US" sz="1300" dirty="0"/>
              <a:t>은 이웃한 구간의 </a:t>
            </a:r>
            <a:r>
              <a:rPr lang="en-US" altLang="ko-KR" sz="1300" dirty="0"/>
              <a:t>Interpolation function</a:t>
            </a:r>
            <a:r>
              <a:rPr lang="ko-KR" altLang="en-US" sz="1300" dirty="0"/>
              <a:t>들이 경계점에서 함수 값 뿐 아니라</a:t>
            </a:r>
            <a:r>
              <a:rPr lang="en-US" altLang="ko-KR" sz="1300" dirty="0"/>
              <a:t>, </a:t>
            </a:r>
            <a:r>
              <a:rPr lang="ko-KR" altLang="en-US" sz="1300" dirty="0"/>
              <a:t>미분 값까지 일치하게 조절한다</a:t>
            </a:r>
            <a:r>
              <a:rPr lang="en-US" altLang="ko-KR" sz="13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Cubic</a:t>
            </a:r>
            <a:r>
              <a:rPr lang="ko-KR" altLang="en-US" sz="1400" dirty="0"/>
              <a:t>은 </a:t>
            </a:r>
            <a:r>
              <a:rPr lang="en-US" altLang="ko-KR" sz="1400" dirty="0"/>
              <a:t>3</a:t>
            </a:r>
            <a:r>
              <a:rPr lang="ko-KR" altLang="en-US" sz="1400" dirty="0"/>
              <a:t>차</a:t>
            </a:r>
            <a:r>
              <a:rPr lang="en-US" altLang="ko-KR" sz="1400" dirty="0"/>
              <a:t>, Quadratic</a:t>
            </a:r>
            <a:r>
              <a:rPr lang="ko-KR" altLang="en-US" sz="1400" dirty="0"/>
              <a:t>은 </a:t>
            </a:r>
            <a:r>
              <a:rPr lang="en-US" altLang="ko-KR" sz="1400" dirty="0"/>
              <a:t>2</a:t>
            </a:r>
            <a:r>
              <a:rPr lang="ko-KR" altLang="en-US" sz="1400" dirty="0"/>
              <a:t>차</a:t>
            </a:r>
            <a:r>
              <a:rPr lang="en-US" altLang="ko-KR" sz="1400" dirty="0"/>
              <a:t>, linear</a:t>
            </a:r>
            <a:r>
              <a:rPr lang="ko-KR" altLang="en-US" sz="1400" dirty="0"/>
              <a:t>는 </a:t>
            </a:r>
            <a:r>
              <a:rPr lang="en-US" altLang="ko-KR" sz="1400" dirty="0"/>
              <a:t>1</a:t>
            </a:r>
            <a:r>
              <a:rPr lang="ko-KR" altLang="en-US" sz="1400" dirty="0"/>
              <a:t>차 </a:t>
            </a:r>
            <a:r>
              <a:rPr lang="en-US" altLang="ko-KR" sz="1400" dirty="0"/>
              <a:t>Spline</a:t>
            </a:r>
            <a:r>
              <a:rPr lang="ko-KR" altLang="en-US" sz="1400" dirty="0"/>
              <a:t>을 나타낸다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Spline interpolation</a:t>
            </a:r>
            <a:r>
              <a:rPr lang="ko-KR" altLang="en-US" sz="1200" dirty="0"/>
              <a:t>은 원본에 좀더 비슷한 결과를 만들어 내므로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Polynomial interpolation </a:t>
            </a:r>
            <a:r>
              <a:rPr lang="ko-KR" altLang="en-US" sz="1200" dirty="0"/>
              <a:t>보다 선호된다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</a:t>
            </a:r>
            <a:r>
              <a:rPr lang="ko-KR" altLang="en-US" sz="1400" dirty="0"/>
              <a:t>차</a:t>
            </a:r>
            <a:r>
              <a:rPr lang="en-US" altLang="ko-KR" sz="1400" dirty="0"/>
              <a:t> (Quadratic)</a:t>
            </a:r>
            <a:r>
              <a:rPr lang="ko-KR" altLang="en-US" sz="1400" dirty="0"/>
              <a:t> </a:t>
            </a:r>
            <a:r>
              <a:rPr lang="en-US" altLang="ko-KR" sz="1400" dirty="0"/>
              <a:t>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 err="1"/>
              <a:t>기본식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조건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내부 접하는 알려진 점에서 이웃하는 다항식들의 함수 값이 같아야 한다</a:t>
            </a:r>
            <a:r>
              <a:rPr lang="en-US" altLang="ko-KR" sz="1400" dirty="0"/>
              <a:t>.</a:t>
            </a:r>
          </a:p>
          <a:p>
            <a:pPr marL="1257300" lvl="2" indent="-342900">
              <a:buFont typeface="+mj-lt"/>
              <a:buAutoNum type="arabicParenR"/>
            </a:pPr>
            <a:endParaRPr lang="fr-FR" altLang="ko-KR" sz="1400" dirty="0"/>
          </a:p>
          <a:p>
            <a:pPr marL="1257300" lvl="2" indent="-342900">
              <a:buFont typeface="+mj-lt"/>
              <a:buAutoNum type="arabicParenR"/>
            </a:pPr>
            <a:endParaRPr lang="fr-FR" altLang="ko-KR" sz="1400" dirty="0"/>
          </a:p>
          <a:p>
            <a:pPr marL="1257300" lvl="2" indent="-342900">
              <a:buFont typeface="+mj-lt"/>
              <a:buAutoNum type="arabicParenR"/>
            </a:pPr>
            <a:endParaRPr lang="fr-FR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첫 번째와 마지막 함수는 반드시 끝점을 통과해야 한다</a:t>
            </a:r>
            <a:r>
              <a:rPr lang="en-US" altLang="ko-KR" sz="1400" dirty="0"/>
              <a:t>.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내부 접하는 알려진 점에서 이웃한 다항식들의 </a:t>
            </a:r>
            <a:r>
              <a:rPr lang="ko-KR" altLang="en-US" sz="1400" dirty="0" err="1"/>
              <a:t>도함수</a:t>
            </a:r>
            <a:r>
              <a:rPr lang="en-US" altLang="ko-KR" sz="1400" dirty="0"/>
              <a:t>(</a:t>
            </a:r>
            <a:r>
              <a:rPr lang="ko-KR" altLang="en-US" sz="1400" dirty="0"/>
              <a:t>미분</a:t>
            </a:r>
            <a:r>
              <a:rPr lang="en-US" altLang="ko-KR" sz="1400" dirty="0"/>
              <a:t>)</a:t>
            </a:r>
            <a:r>
              <a:rPr lang="ko-KR" altLang="en-US" sz="1400" dirty="0"/>
              <a:t>는 같아야 한다</a:t>
            </a:r>
            <a:r>
              <a:rPr lang="en-US" altLang="ko-KR" sz="1400" dirty="0"/>
              <a:t>.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en-US" altLang="ko-KR" sz="1400" dirty="0"/>
              <a:t>2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도함수</a:t>
            </a:r>
            <a:r>
              <a:rPr lang="en-US" altLang="ko-KR" sz="1400" dirty="0"/>
              <a:t>(</a:t>
            </a:r>
            <a:r>
              <a:rPr lang="ko-KR" altLang="en-US" sz="1400" dirty="0"/>
              <a:t>미분</a:t>
            </a:r>
            <a:r>
              <a:rPr lang="en-US" altLang="ko-KR" sz="1400" dirty="0"/>
              <a:t>)</a:t>
            </a:r>
            <a:r>
              <a:rPr lang="ko-KR" altLang="en-US" sz="1400" dirty="0"/>
              <a:t>가 첫 번째 데이터 점에서 </a:t>
            </a:r>
            <a:r>
              <a:rPr lang="en-US" altLang="ko-KR" sz="1400" dirty="0"/>
              <a:t>0</a:t>
            </a:r>
            <a:r>
              <a:rPr lang="ko-KR" altLang="en-US" sz="1400" dirty="0"/>
              <a:t>이라고 가정한다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BE0ED1-F136-472B-BE3F-9266348F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758" y="2158818"/>
            <a:ext cx="1166355" cy="17918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162313-F83F-4D2A-B4E3-E7ABDD801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80"/>
          <a:stretch/>
        </p:blipFill>
        <p:spPr>
          <a:xfrm>
            <a:off x="7617296" y="4245994"/>
            <a:ext cx="2242870" cy="1691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FE068A-893A-4F91-8B9C-126B41872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549" y="3365692"/>
            <a:ext cx="2656754" cy="4319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BDD466-8253-42A8-A9E2-FBFDB34E5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091" y="4229916"/>
            <a:ext cx="2952328" cy="511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68385B-9886-4956-BB76-3A9FEA750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954" y="5119846"/>
            <a:ext cx="2951465" cy="5245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D2019A-933E-4571-A1DA-38E7E5436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91" y="5927687"/>
            <a:ext cx="4010025" cy="257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DFB23B-5443-4BB8-BEFD-3C35CAAAE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091" y="6599634"/>
            <a:ext cx="413589" cy="2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3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 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</a:t>
            </a:r>
            <a:r>
              <a:rPr lang="ko-KR" altLang="en-US" sz="1400" dirty="0"/>
              <a:t>차 </a:t>
            </a:r>
            <a:r>
              <a:rPr lang="en-US" altLang="ko-KR" sz="1400" dirty="0"/>
              <a:t>Spline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예제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939C6-FB02-4B5B-8DED-8DC72586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1" b="78765"/>
          <a:stretch/>
        </p:blipFill>
        <p:spPr>
          <a:xfrm>
            <a:off x="3138717" y="542775"/>
            <a:ext cx="3187617" cy="12495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C1A182-3168-4271-9EC4-D8299799D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20" r="1429"/>
          <a:stretch/>
        </p:blipFill>
        <p:spPr>
          <a:xfrm>
            <a:off x="6308301" y="1860059"/>
            <a:ext cx="3194054" cy="4421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0F8188-0950-4713-A63C-9D4712974C3B}"/>
              </a:ext>
            </a:extLst>
          </p:cNvPr>
          <p:cNvSpPr txBox="1"/>
          <p:nvPr/>
        </p:nvSpPr>
        <p:spPr>
          <a:xfrm>
            <a:off x="853415" y="209155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조건 </a:t>
            </a:r>
            <a:r>
              <a:rPr lang="en-US" altLang="ko-KR" sz="1400" dirty="0"/>
              <a:t>1)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A048C-AF6C-4B37-B95B-375BAC0E780E}"/>
              </a:ext>
            </a:extLst>
          </p:cNvPr>
          <p:cNvSpPr txBox="1"/>
          <p:nvPr/>
        </p:nvSpPr>
        <p:spPr>
          <a:xfrm>
            <a:off x="853415" y="3106442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조건 </a:t>
            </a:r>
            <a:r>
              <a:rPr lang="en-US" altLang="ko-KR" sz="1400" dirty="0"/>
              <a:t>2)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1081C-7D7A-4163-A8E7-24B92E444A52}"/>
              </a:ext>
            </a:extLst>
          </p:cNvPr>
          <p:cNvSpPr txBox="1"/>
          <p:nvPr/>
        </p:nvSpPr>
        <p:spPr>
          <a:xfrm>
            <a:off x="853415" y="3809827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조건 </a:t>
            </a:r>
            <a:r>
              <a:rPr lang="en-US" altLang="ko-KR" sz="1400" dirty="0"/>
              <a:t>3)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9A5A5B-CA60-4FC8-933B-B06A62681FE6}"/>
              </a:ext>
            </a:extLst>
          </p:cNvPr>
          <p:cNvSpPr txBox="1"/>
          <p:nvPr/>
        </p:nvSpPr>
        <p:spPr>
          <a:xfrm>
            <a:off x="853415" y="447301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조건 </a:t>
            </a:r>
            <a:r>
              <a:rPr lang="en-US" altLang="ko-KR" sz="1400" dirty="0"/>
              <a:t>4)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2C102B-5CF7-4940-BB19-EB6CFAA8D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077" y="2183569"/>
            <a:ext cx="2952328" cy="5116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B361CE-CB79-432D-A6B4-C4201B332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940" y="3073499"/>
            <a:ext cx="2951465" cy="5245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DF3B91-E7C8-4B69-8281-50382D041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077" y="3881341"/>
            <a:ext cx="2951465" cy="1892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BC2234-BFF2-4C3C-8E8C-E58912379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077" y="4473018"/>
            <a:ext cx="460675" cy="2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63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차</a:t>
            </a:r>
            <a:r>
              <a:rPr lang="en-US" altLang="ko-KR" sz="1400" dirty="0"/>
              <a:t> (Cubic)</a:t>
            </a:r>
            <a:r>
              <a:rPr lang="ko-KR" altLang="en-US" sz="1400" dirty="0"/>
              <a:t> </a:t>
            </a:r>
            <a:r>
              <a:rPr lang="en-US" altLang="ko-KR" sz="1400" dirty="0"/>
              <a:t>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3</a:t>
            </a:r>
            <a:r>
              <a:rPr lang="ko-KR" altLang="en-US" sz="1400" dirty="0"/>
              <a:t>차 </a:t>
            </a:r>
            <a:r>
              <a:rPr lang="en-US" altLang="ko-KR" sz="1400" dirty="0"/>
              <a:t>Spline</a:t>
            </a:r>
            <a:r>
              <a:rPr lang="ko-KR" altLang="en-US" sz="1400" dirty="0"/>
              <a:t>은 </a:t>
            </a:r>
            <a:r>
              <a:rPr lang="en-US" altLang="ko-KR" sz="1400" dirty="0"/>
              <a:t>(n+1) </a:t>
            </a:r>
            <a:r>
              <a:rPr lang="ko-KR" altLang="en-US" sz="1400" dirty="0"/>
              <a:t>개의 </a:t>
            </a:r>
            <a:r>
              <a:rPr lang="en-US" altLang="ko-KR" sz="1400" dirty="0"/>
              <a:t>Data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n</a:t>
            </a:r>
            <a:r>
              <a:rPr lang="ko-KR" altLang="en-US" sz="1400" dirty="0"/>
              <a:t>개의 </a:t>
            </a:r>
            <a:r>
              <a:rPr lang="en-US" altLang="ko-KR" sz="1400" dirty="0"/>
              <a:t>3</a:t>
            </a:r>
            <a:r>
              <a:rPr lang="ko-KR" altLang="en-US" sz="1400" dirty="0"/>
              <a:t>차 다항식으로 연결합니다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조건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함수 값은 내부 점에서 같아야 한다</a:t>
            </a:r>
            <a:r>
              <a:rPr lang="en-US" altLang="ko-KR" sz="1400" dirty="0"/>
              <a:t>. [2n-2]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첫 번째와 마지막 함수는 반드시 끝점을 통과해야 한다</a:t>
            </a:r>
            <a:r>
              <a:rPr lang="en-US" altLang="ko-KR" sz="1400" dirty="0"/>
              <a:t>. [2]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내부 점에서 이웃한 다항식들의 </a:t>
            </a:r>
            <a:r>
              <a:rPr lang="en-US" altLang="ko-KR" sz="1400" dirty="0"/>
              <a:t>1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도함수</a:t>
            </a:r>
            <a:r>
              <a:rPr lang="en-US" altLang="ko-KR" sz="1400" dirty="0"/>
              <a:t>(</a:t>
            </a:r>
            <a:r>
              <a:rPr lang="ko-KR" altLang="en-US" sz="1400" dirty="0"/>
              <a:t>미분</a:t>
            </a:r>
            <a:r>
              <a:rPr lang="en-US" altLang="ko-KR" sz="1400" dirty="0"/>
              <a:t>)</a:t>
            </a:r>
            <a:r>
              <a:rPr lang="ko-KR" altLang="en-US" sz="1400" dirty="0"/>
              <a:t>는 같아야 한다</a:t>
            </a:r>
            <a:r>
              <a:rPr lang="en-US" altLang="ko-KR" sz="1400" dirty="0"/>
              <a:t>. [n-1]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내부 점에서 이웃한 다항식들의 </a:t>
            </a:r>
            <a:r>
              <a:rPr lang="en-US" altLang="ko-KR" sz="1400" dirty="0"/>
              <a:t>2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도함수</a:t>
            </a:r>
            <a:r>
              <a:rPr lang="en-US" altLang="ko-KR" sz="1400" dirty="0"/>
              <a:t>(</a:t>
            </a:r>
            <a:r>
              <a:rPr lang="ko-KR" altLang="en-US" sz="1400" dirty="0"/>
              <a:t>미분</a:t>
            </a:r>
            <a:r>
              <a:rPr lang="en-US" altLang="ko-KR" sz="1400" dirty="0"/>
              <a:t>)</a:t>
            </a:r>
            <a:r>
              <a:rPr lang="ko-KR" altLang="en-US" sz="1400" dirty="0"/>
              <a:t>는 같아야 한다</a:t>
            </a:r>
            <a:r>
              <a:rPr lang="en-US" altLang="ko-KR" sz="1400" dirty="0"/>
              <a:t>. [n-1]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양 끝점에서의 </a:t>
            </a:r>
            <a:r>
              <a:rPr lang="en-US" altLang="ko-KR" sz="1400" dirty="0"/>
              <a:t>2</a:t>
            </a:r>
            <a:r>
              <a:rPr lang="ko-KR" altLang="en-US" sz="1400" dirty="0"/>
              <a:t>차 도함수는 </a:t>
            </a:r>
            <a:r>
              <a:rPr lang="en-US" altLang="ko-KR" sz="1400" dirty="0"/>
              <a:t>0</a:t>
            </a:r>
            <a:r>
              <a:rPr lang="ko-KR" altLang="en-US" sz="1400" dirty="0"/>
              <a:t>이라고 가정한다</a:t>
            </a:r>
            <a:r>
              <a:rPr lang="en-US" altLang="ko-KR" sz="1400" dirty="0"/>
              <a:t>. [2]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B26C59-8956-4BEF-B4CB-385210B1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42" y="1898949"/>
            <a:ext cx="1357486" cy="7695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58ACC2-0325-47A7-9C1E-52E53976C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286" y="3212976"/>
            <a:ext cx="2905658" cy="5399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1B86C3-39FE-4692-A73F-9FC69BA83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286" y="4092815"/>
            <a:ext cx="1897546" cy="5241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650CCD-4F8A-4F17-854F-D6D1F8ACA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286" y="4939969"/>
            <a:ext cx="2473610" cy="5062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A4E51C-D55F-4BA7-B96C-AA04B7DC2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287" y="5748174"/>
            <a:ext cx="1681522" cy="4281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E014818-8B88-4568-9570-94A9EFFD9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287" y="6409612"/>
            <a:ext cx="1321482" cy="4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차</a:t>
            </a:r>
            <a:r>
              <a:rPr lang="en-US" altLang="ko-KR" sz="1400" dirty="0"/>
              <a:t> (Cubic)</a:t>
            </a:r>
            <a:r>
              <a:rPr lang="ko-KR" altLang="en-US" sz="1400" dirty="0"/>
              <a:t> </a:t>
            </a:r>
            <a:r>
              <a:rPr lang="en-US" altLang="ko-KR" sz="1400" dirty="0"/>
              <a:t>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3</a:t>
            </a:r>
            <a:r>
              <a:rPr lang="ko-KR" altLang="en-US" sz="1400" dirty="0"/>
              <a:t>차 </a:t>
            </a:r>
            <a:r>
              <a:rPr lang="en-US" altLang="ko-KR" sz="1400" dirty="0"/>
              <a:t>Spline</a:t>
            </a:r>
            <a:r>
              <a:rPr lang="ko-KR" altLang="en-US" sz="1400" dirty="0"/>
              <a:t>은 </a:t>
            </a:r>
            <a:r>
              <a:rPr lang="en-US" altLang="ko-KR" sz="1400" dirty="0"/>
              <a:t>(n+1) </a:t>
            </a:r>
            <a:r>
              <a:rPr lang="ko-KR" altLang="en-US" sz="1400" dirty="0"/>
              <a:t>개의 </a:t>
            </a:r>
            <a:r>
              <a:rPr lang="en-US" altLang="ko-KR" sz="1400" dirty="0"/>
              <a:t>Data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n</a:t>
            </a:r>
            <a:r>
              <a:rPr lang="ko-KR" altLang="en-US" sz="1400" dirty="0"/>
              <a:t>개의 </a:t>
            </a:r>
            <a:r>
              <a:rPr lang="en-US" altLang="ko-KR" sz="1400" dirty="0"/>
              <a:t>3</a:t>
            </a:r>
            <a:r>
              <a:rPr lang="ko-KR" altLang="en-US" sz="1400" dirty="0"/>
              <a:t>차 다항식으로 연결합니다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조건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함수 값은 내부 접하는 점에서 같아야 한다</a:t>
            </a:r>
            <a:r>
              <a:rPr lang="en-US" altLang="ko-KR" sz="1400" dirty="0"/>
              <a:t>. [2n-2]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첫 번째와 마지막 함수는 반드시 끝점을 통과해야 한다</a:t>
            </a:r>
            <a:r>
              <a:rPr lang="en-US" altLang="ko-KR" sz="1400" dirty="0"/>
              <a:t>. [2]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내부 접하는 점에서 이웃한 다항식들의 </a:t>
            </a:r>
            <a:r>
              <a:rPr lang="en-US" altLang="ko-KR" sz="1400" dirty="0"/>
              <a:t>1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도함수</a:t>
            </a:r>
            <a:r>
              <a:rPr lang="en-US" altLang="ko-KR" sz="1400" dirty="0"/>
              <a:t>(</a:t>
            </a:r>
            <a:r>
              <a:rPr lang="ko-KR" altLang="en-US" sz="1400" dirty="0"/>
              <a:t>미분</a:t>
            </a:r>
            <a:r>
              <a:rPr lang="en-US" altLang="ko-KR" sz="1400" dirty="0"/>
              <a:t>)</a:t>
            </a:r>
            <a:r>
              <a:rPr lang="ko-KR" altLang="en-US" sz="1400" dirty="0"/>
              <a:t>는 같아야 한다</a:t>
            </a:r>
            <a:r>
              <a:rPr lang="en-US" altLang="ko-KR" sz="1400" dirty="0"/>
              <a:t>. [n-1]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내부 접하는 점에서 이웃한 다항식들의 </a:t>
            </a:r>
            <a:r>
              <a:rPr lang="en-US" altLang="ko-KR" sz="1400" dirty="0"/>
              <a:t>2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도함수</a:t>
            </a:r>
            <a:r>
              <a:rPr lang="en-US" altLang="ko-KR" sz="1400" dirty="0"/>
              <a:t>(</a:t>
            </a:r>
            <a:r>
              <a:rPr lang="ko-KR" altLang="en-US" sz="1400" dirty="0"/>
              <a:t>미분</a:t>
            </a:r>
            <a:r>
              <a:rPr lang="en-US" altLang="ko-KR" sz="1400" dirty="0"/>
              <a:t>)</a:t>
            </a:r>
            <a:r>
              <a:rPr lang="ko-KR" altLang="en-US" sz="1400" dirty="0"/>
              <a:t>는 같아야 한다</a:t>
            </a:r>
            <a:r>
              <a:rPr lang="en-US" altLang="ko-KR" sz="1400" dirty="0"/>
              <a:t>. [n-1]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양 끝점에서의 </a:t>
            </a:r>
            <a:r>
              <a:rPr lang="en-US" altLang="ko-KR" sz="1400" dirty="0"/>
              <a:t>2</a:t>
            </a:r>
            <a:r>
              <a:rPr lang="ko-KR" altLang="en-US" sz="1400" dirty="0"/>
              <a:t>차 도함수는 </a:t>
            </a:r>
            <a:r>
              <a:rPr lang="en-US" altLang="ko-KR" sz="1400" dirty="0"/>
              <a:t>0</a:t>
            </a:r>
            <a:r>
              <a:rPr lang="ko-KR" altLang="en-US" sz="1400" dirty="0"/>
              <a:t>이라고 가정한다</a:t>
            </a:r>
            <a:r>
              <a:rPr lang="en-US" altLang="ko-KR" sz="1400" dirty="0"/>
              <a:t>. [2]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755740-3B34-47FB-9D29-C311A99F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3697791"/>
            <a:ext cx="4362450" cy="723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E36E40-F38F-4237-8C5B-E0D7632F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592" y="4444552"/>
            <a:ext cx="51435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5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차</a:t>
            </a:r>
            <a:r>
              <a:rPr lang="en-US" altLang="ko-KR" sz="1400" dirty="0"/>
              <a:t> (Cubic)</a:t>
            </a:r>
            <a:r>
              <a:rPr lang="ko-KR" altLang="en-US" sz="1400" dirty="0"/>
              <a:t> </a:t>
            </a:r>
            <a:r>
              <a:rPr lang="en-US" altLang="ko-KR" sz="1400" dirty="0"/>
              <a:t>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 err="1"/>
              <a:t>일반식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1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미분식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2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미분식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Cubic spline</a:t>
            </a:r>
            <a:r>
              <a:rPr lang="ko-KR" altLang="en-US" sz="1400" dirty="0"/>
              <a:t>의 특성으로 부터 다음 식을 얻을 수 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따라서</a:t>
            </a:r>
            <a:r>
              <a:rPr lang="en-US" altLang="ko-KR" sz="1400" dirty="0"/>
              <a:t>, S(x)</a:t>
            </a:r>
            <a:r>
              <a:rPr lang="ko-KR" altLang="en-US" sz="1400" dirty="0"/>
              <a:t>는 전체 간격의 알려진 지점에서 </a:t>
            </a:r>
            <a:r>
              <a:rPr lang="en-US" altLang="ko-KR" sz="1400" dirty="0"/>
              <a:t>Continuous </a:t>
            </a:r>
            <a:r>
              <a:rPr lang="ko-KR" altLang="en-US" sz="1400" dirty="0" err="1"/>
              <a:t>해야한다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            </a:t>
            </a:r>
            <a:r>
              <a:rPr lang="ko-KR" altLang="en-US" sz="1400" dirty="0"/>
              <a:t>로 대입하면 다음과 같이 요약 할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5EB6D4-6A1F-4856-994D-9C08CF51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93" y="3874851"/>
            <a:ext cx="2809875" cy="30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587AB0-2F9D-41FE-BC7D-D330E70B2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693" y="4478798"/>
            <a:ext cx="942975" cy="257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656399-4EE9-4967-B162-323E9815B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80" y="4763653"/>
            <a:ext cx="5324475" cy="12668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51E0EE-E0A4-45BC-A832-8E96E2B42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958" y="6208685"/>
            <a:ext cx="714375" cy="2095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756F3A-F81E-411E-A4A8-F54D53F38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677" y="6404042"/>
            <a:ext cx="5257800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B91C66-7638-4A52-A9CC-4937B43F2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693" y="2591762"/>
            <a:ext cx="5276850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10B387F-249C-410A-8D34-C39B6954D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880" y="3262889"/>
            <a:ext cx="5248275" cy="2571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944BBAE-4BC4-42E7-8D9B-6220E1627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268" y="1966962"/>
            <a:ext cx="52482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7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차</a:t>
            </a:r>
            <a:r>
              <a:rPr lang="en-US" altLang="ko-KR" sz="1400" dirty="0"/>
              <a:t> (Cubic)</a:t>
            </a:r>
            <a:r>
              <a:rPr lang="ko-KR" altLang="en-US" sz="1400" dirty="0"/>
              <a:t> </a:t>
            </a:r>
            <a:r>
              <a:rPr lang="en-US" altLang="ko-KR" sz="1400" dirty="0"/>
              <a:t>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각 점에서 도함수는 같아야 한다는 다음 조건과 </a:t>
            </a:r>
            <a:r>
              <a:rPr lang="en-US" altLang="ko-KR" sz="1400" dirty="0"/>
              <a:t>(2)</a:t>
            </a:r>
            <a:r>
              <a:rPr lang="ko-KR" altLang="en-US" sz="1400" dirty="0"/>
              <a:t>식 </a:t>
            </a:r>
            <a:r>
              <a:rPr lang="en-US" altLang="ko-KR" sz="1400" dirty="0"/>
              <a:t>(1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도함수</a:t>
            </a:r>
            <a:r>
              <a:rPr lang="en-US" altLang="ko-KR" sz="1400" dirty="0"/>
              <a:t>)</a:t>
            </a:r>
            <a:r>
              <a:rPr lang="ko-KR" altLang="en-US" sz="1400" dirty="0"/>
              <a:t>에 의해</a:t>
            </a:r>
            <a:r>
              <a:rPr lang="en-US" altLang="ko-KR" sz="1400" dirty="0"/>
              <a:t>, </a:t>
            </a:r>
            <a:r>
              <a:rPr lang="ko-KR" altLang="en-US" sz="1400" dirty="0"/>
              <a:t>다음 식을 얻을 수 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이를                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적용하여 대입하면</a:t>
            </a:r>
            <a:r>
              <a:rPr lang="en-US" altLang="ko-KR" sz="1400" dirty="0"/>
              <a:t>,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(3) </a:t>
            </a:r>
            <a:r>
              <a:rPr lang="ko-KR" altLang="en-US" sz="1400" dirty="0"/>
              <a:t>식 </a:t>
            </a:r>
            <a:r>
              <a:rPr lang="en-US" altLang="ko-KR" sz="1400" dirty="0"/>
              <a:t>(2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도함수</a:t>
            </a:r>
            <a:r>
              <a:rPr lang="en-US" altLang="ko-KR" sz="1400" dirty="0"/>
              <a:t>) </a:t>
            </a:r>
            <a:r>
              <a:rPr lang="ko-KR" altLang="en-US" sz="1400" dirty="0"/>
              <a:t>으로 부터</a:t>
            </a:r>
            <a:r>
              <a:rPr lang="en-US" altLang="ko-KR" sz="1400" dirty="0"/>
              <a:t>, </a:t>
            </a:r>
            <a:r>
              <a:rPr lang="ko-KR" altLang="en-US" sz="1400" dirty="0"/>
              <a:t>다음을 도출 할 수 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2</a:t>
            </a:r>
            <a:r>
              <a:rPr lang="ko-KR" altLang="en-US" sz="1400" dirty="0"/>
              <a:t>차 도함수도 각점에서 </a:t>
            </a:r>
            <a:r>
              <a:rPr lang="en-US" altLang="ko-KR" sz="1400" dirty="0"/>
              <a:t>Continuous </a:t>
            </a:r>
            <a:r>
              <a:rPr lang="ko-KR" altLang="en-US" sz="1400" dirty="0"/>
              <a:t>해야 하므로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이를               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적용하여 대입하면</a:t>
            </a:r>
            <a:r>
              <a:rPr lang="en-US" altLang="ko-KR" sz="1400" dirty="0"/>
              <a:t>,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A33AD7-CBFD-4F9D-AD41-AA13ADE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3" y="1951418"/>
            <a:ext cx="990600" cy="247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7A4560-F517-4F28-9A51-C5B3ACC71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438" y="1974184"/>
            <a:ext cx="632276" cy="2193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2619FC-6650-404C-841C-6B582BF49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824" y="2196057"/>
            <a:ext cx="6162675" cy="295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B0A726-6104-45C8-8F17-AD21AD777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873" y="2507602"/>
            <a:ext cx="6124575" cy="314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D24D0B-3257-488B-AF24-245EA8645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824" y="3234363"/>
            <a:ext cx="6315075" cy="5238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67CEEE-F78E-4EB1-B7F0-1F476D5CA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62" y="2963068"/>
            <a:ext cx="714375" cy="2095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5E5CBFC-6A72-410F-8605-138B9E3E7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824" y="4324279"/>
            <a:ext cx="6248400" cy="542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0E6E90B-8047-4F5F-816A-611C93F24F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824" y="5100422"/>
            <a:ext cx="1181100" cy="2952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F71FBA-1976-42A8-840F-F0816DC413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6961" y="5372929"/>
            <a:ext cx="6248400" cy="5429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8A88FA-4E93-4287-98DA-8BE1EBDC1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549" y="5978811"/>
            <a:ext cx="714375" cy="2095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DD2091-4615-498A-8786-E8FB394F80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6499" y="6207800"/>
            <a:ext cx="6248400" cy="5524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1741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차</a:t>
            </a:r>
            <a:r>
              <a:rPr lang="en-US" altLang="ko-KR" sz="1400" dirty="0"/>
              <a:t> (Cubic)</a:t>
            </a:r>
            <a:r>
              <a:rPr lang="ko-KR" altLang="en-US" sz="1400" dirty="0"/>
              <a:t> </a:t>
            </a:r>
            <a:r>
              <a:rPr lang="en-US" altLang="ko-KR" sz="1400" dirty="0"/>
              <a:t>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(11) </a:t>
            </a:r>
            <a:r>
              <a:rPr lang="ko-KR" altLang="en-US" sz="1400" dirty="0"/>
              <a:t>공식에 </a:t>
            </a:r>
            <a:r>
              <a:rPr lang="en-US" altLang="ko-KR" sz="1400" dirty="0"/>
              <a:t>2</a:t>
            </a:r>
            <a:r>
              <a:rPr lang="ko-KR" altLang="en-US" sz="1400" dirty="0"/>
              <a:t>차 도함수를 </a:t>
            </a:r>
            <a:r>
              <a:rPr lang="en-US" altLang="ko-KR" sz="1400" dirty="0" err="1"/>
              <a:t>DDi</a:t>
            </a:r>
            <a:r>
              <a:rPr lang="en-US" altLang="ko-KR" sz="1400" dirty="0"/>
              <a:t> </a:t>
            </a:r>
            <a:r>
              <a:rPr lang="ko-KR" altLang="en-US" sz="1400" dirty="0"/>
              <a:t>로 변환하여 대입하면</a:t>
            </a:r>
            <a:r>
              <a:rPr lang="en-US" altLang="ko-KR" sz="1400" dirty="0"/>
              <a:t>, </a:t>
            </a:r>
            <a:r>
              <a:rPr lang="ko-KR" altLang="en-US" sz="1400" dirty="0"/>
              <a:t>다음과 같이 줄일 수 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(13)</a:t>
            </a:r>
            <a:r>
              <a:rPr lang="ko-KR" altLang="en-US" sz="1400" dirty="0"/>
              <a:t>식으로 부터 다음을 얻을 수 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(6) </a:t>
            </a:r>
            <a:r>
              <a:rPr lang="ko-KR" altLang="en-US" sz="1400" dirty="0"/>
              <a:t>식으로 부터 다음을 얻을 수 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ci</a:t>
            </a:r>
            <a:r>
              <a:rPr lang="ko-KR" altLang="en-US" sz="1400" dirty="0"/>
              <a:t>와 </a:t>
            </a:r>
            <a:r>
              <a:rPr lang="en-US" altLang="ko-KR" sz="1400" dirty="0"/>
              <a:t>di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대입하면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92B0D3-A25F-4B84-B117-C8E44CCE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1958682"/>
            <a:ext cx="1657350" cy="7429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29B322-01D5-46C1-BE9E-F33003EA8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21"/>
          <a:stretch/>
        </p:blipFill>
        <p:spPr>
          <a:xfrm>
            <a:off x="1136576" y="3110998"/>
            <a:ext cx="2838450" cy="7119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414BAE-F1FE-4D5A-83AC-88A1C4A6E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65"/>
          <a:stretch/>
        </p:blipFill>
        <p:spPr>
          <a:xfrm>
            <a:off x="1192565" y="3822957"/>
            <a:ext cx="2838450" cy="4882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7B5082-CB15-4D41-AF94-FD356DADD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004" y="3798277"/>
            <a:ext cx="1628775" cy="5128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F2B61B-ECE1-4B91-A0B0-6D310D5AD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565" y="4742678"/>
            <a:ext cx="2466975" cy="64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581806-25EA-423A-807D-2DD6D94CC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0791" y="4770709"/>
            <a:ext cx="3609975" cy="5048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AF1612-BE78-4132-8086-3246E3B32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984" y="5821893"/>
            <a:ext cx="6296025" cy="5048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7037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차</a:t>
            </a:r>
            <a:r>
              <a:rPr lang="en-US" altLang="ko-KR" sz="1400" dirty="0"/>
              <a:t> (Cubic)</a:t>
            </a:r>
            <a:r>
              <a:rPr lang="ko-KR" altLang="en-US" sz="1400" dirty="0"/>
              <a:t> </a:t>
            </a:r>
            <a:r>
              <a:rPr lang="en-US" altLang="ko-KR" sz="1400" dirty="0"/>
              <a:t>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(10) </a:t>
            </a:r>
            <a:r>
              <a:rPr lang="ko-KR" altLang="en-US" sz="1400" dirty="0"/>
              <a:t>식에                                   앞에서 구한</a:t>
            </a:r>
            <a:r>
              <a:rPr lang="en-US" altLang="ko-KR" sz="1400" dirty="0"/>
              <a:t>, bi, ci, di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대입한다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이를 다음과 같은 </a:t>
            </a:r>
            <a:r>
              <a:rPr lang="en-US" altLang="ko-KR" sz="1400" dirty="0"/>
              <a:t>Matrix</a:t>
            </a:r>
            <a:r>
              <a:rPr lang="ko-KR" altLang="en-US" sz="1400" dirty="0"/>
              <a:t>로 표현 할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84130F-5BA7-49E5-85C1-2AA47E46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47" y="1700808"/>
            <a:ext cx="1733550" cy="228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E88EF5-B684-409F-8FB9-5FF2A2718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111"/>
          <a:stretch/>
        </p:blipFill>
        <p:spPr>
          <a:xfrm>
            <a:off x="992560" y="1991324"/>
            <a:ext cx="6905625" cy="12643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121553-DFEA-4E25-9439-6BC512BDF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033"/>
          <a:stretch/>
        </p:blipFill>
        <p:spPr>
          <a:xfrm>
            <a:off x="992560" y="3305531"/>
            <a:ext cx="6905625" cy="62224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4F4946-CB29-4380-8F43-34859C95E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60" y="4402693"/>
            <a:ext cx="5876925" cy="16859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C10EA2-B6F7-4C52-A076-1FE8AFB57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031" y="955190"/>
            <a:ext cx="32861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8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Natural Cubic 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S’’(t0) = S’’(</a:t>
            </a:r>
            <a:r>
              <a:rPr lang="en-US" altLang="ko-KR" sz="1400" dirty="0" err="1"/>
              <a:t>tn</a:t>
            </a:r>
            <a:r>
              <a:rPr lang="en-US" altLang="ko-KR" sz="1400" dirty="0"/>
              <a:t>) = 0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DD1 = 0, </a:t>
            </a:r>
            <a:r>
              <a:rPr lang="en-US" altLang="ko-KR" sz="1400" dirty="0" err="1"/>
              <a:t>DDn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..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E81024-FF34-4C82-B07E-2D759C15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80" y="1991324"/>
            <a:ext cx="3543300" cy="266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2FDAB-A6EC-4963-BCDF-A05736FAF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2996952"/>
            <a:ext cx="4236274" cy="1672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B25B1F-E948-49E9-BD3D-230FC619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456" y="2996952"/>
            <a:ext cx="4609831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7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보간법</a:t>
            </a:r>
            <a:r>
              <a:rPr lang="en-US" altLang="ko-KR" sz="1400" dirty="0"/>
              <a:t>(Interpolation) </a:t>
            </a:r>
            <a:r>
              <a:rPr lang="ko-KR" altLang="en-US" sz="1400" dirty="0"/>
              <a:t>이란</a:t>
            </a:r>
            <a:r>
              <a:rPr lang="en-US" altLang="ko-KR" sz="1400" dirty="0"/>
              <a:t>?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알려진 값 사이에 위치한 값을 추정하는 것을 말한다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1D Linear interpolation</a:t>
            </a:r>
            <a:r>
              <a:rPr lang="ko-KR" altLang="en-US" sz="1400" dirty="0"/>
              <a:t>을 </a:t>
            </a:r>
            <a:r>
              <a:rPr lang="en-US" altLang="ko-KR" sz="1400" dirty="0"/>
              <a:t>2D</a:t>
            </a:r>
            <a:r>
              <a:rPr lang="ko-KR" altLang="en-US" sz="1400" dirty="0"/>
              <a:t>로 확장한 </a:t>
            </a:r>
            <a:r>
              <a:rPr lang="en-US" altLang="ko-KR" sz="1400" dirty="0"/>
              <a:t>bilinear interpolation</a:t>
            </a:r>
            <a:r>
              <a:rPr lang="ko-KR" altLang="en-US" sz="1400" dirty="0"/>
              <a:t>과 </a:t>
            </a:r>
            <a:r>
              <a:rPr lang="en-US" altLang="ko-KR" sz="1400" dirty="0"/>
              <a:t>3D</a:t>
            </a:r>
            <a:r>
              <a:rPr lang="ko-KR" altLang="en-US" sz="1400" dirty="0"/>
              <a:t>로 확장한 </a:t>
            </a:r>
            <a:r>
              <a:rPr lang="en-US" altLang="ko-KR" sz="1400" dirty="0"/>
              <a:t>trilinear interpolation</a:t>
            </a:r>
            <a:r>
              <a:rPr lang="ko-KR" altLang="en-US" sz="1400" dirty="0"/>
              <a:t>이 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E84838-3A3A-457E-A8A3-3C255D62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39" y="1997206"/>
            <a:ext cx="4680520" cy="202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Natural Cubic 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풀이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EEE5FE-9C7E-4590-83FB-5B80DC11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1994237"/>
            <a:ext cx="4698394" cy="1650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9A4A93-F343-4B8F-9036-77E900630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4" y="3679376"/>
            <a:ext cx="4698394" cy="31786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2D7177-6F58-4906-AC10-477A1E82F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13" y="2377269"/>
            <a:ext cx="1621872" cy="5430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03D40-A06B-4876-8C8A-3836625D2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113" y="4649289"/>
            <a:ext cx="3692034" cy="6358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AF6960-29CF-4F78-86AA-AF23161AE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113" y="1994237"/>
            <a:ext cx="3607231" cy="2597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6EBE88-85DD-446F-B57A-65990707D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113" y="998261"/>
            <a:ext cx="3168471" cy="9691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B4EDB2-B161-455C-9655-C3F028C54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160" y="3288120"/>
            <a:ext cx="1618224" cy="7338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4F5D90-5590-436E-B7AA-D7812DBF8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7206" y="5457746"/>
            <a:ext cx="2904178" cy="12087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50BA2A-D9E1-4929-9568-E1294353FB0D}"/>
              </a:ext>
            </a:extLst>
          </p:cNvPr>
          <p:cNvSpPr/>
          <p:nvPr/>
        </p:nvSpPr>
        <p:spPr>
          <a:xfrm>
            <a:off x="5546938" y="5707464"/>
            <a:ext cx="542363" cy="200967"/>
          </a:xfrm>
          <a:prstGeom prst="rect">
            <a:avLst/>
          </a:prstGeom>
          <a:noFill/>
          <a:ln>
            <a:solidFill>
              <a:srgbClr val="FF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4B4C00-206C-49A2-89A4-FDCE6A80F91A}"/>
              </a:ext>
            </a:extLst>
          </p:cNvPr>
          <p:cNvSpPr txBox="1"/>
          <p:nvPr/>
        </p:nvSpPr>
        <p:spPr>
          <a:xfrm>
            <a:off x="5467371" y="5248591"/>
            <a:ext cx="621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ai,i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0F571E-FF90-42C8-BE64-25613FCC3EDE}"/>
              </a:ext>
            </a:extLst>
          </p:cNvPr>
          <p:cNvSpPr/>
          <p:nvPr/>
        </p:nvSpPr>
        <p:spPr>
          <a:xfrm>
            <a:off x="6683091" y="3376782"/>
            <a:ext cx="1134527" cy="180336"/>
          </a:xfrm>
          <a:prstGeom prst="rect">
            <a:avLst/>
          </a:prstGeom>
          <a:noFill/>
          <a:ln>
            <a:solidFill>
              <a:srgbClr val="FF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47C03F-5CE1-4FB1-9979-9A60BE81B195}"/>
              </a:ext>
            </a:extLst>
          </p:cNvPr>
          <p:cNvSpPr txBox="1"/>
          <p:nvPr/>
        </p:nvSpPr>
        <p:spPr>
          <a:xfrm>
            <a:off x="7647864" y="3064747"/>
            <a:ext cx="1920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100" dirty="0"/>
              <a:t>α</a:t>
            </a:r>
            <a:r>
              <a:rPr lang="en-US" altLang="ko-KR" sz="1100" dirty="0"/>
              <a:t> = a(n,n+1)</a:t>
            </a:r>
            <a:endParaRPr lang="ko-KR" altLang="en-US" sz="11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98AC3D-7B2C-45E9-8907-E10CD85882A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584848" y="4967232"/>
            <a:ext cx="2376265" cy="9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DD3272-26E0-4BD1-95B2-B2EB5E720C8B}"/>
              </a:ext>
            </a:extLst>
          </p:cNvPr>
          <p:cNvSpPr/>
          <p:nvPr/>
        </p:nvSpPr>
        <p:spPr>
          <a:xfrm>
            <a:off x="6142628" y="5707464"/>
            <a:ext cx="542363" cy="200967"/>
          </a:xfrm>
          <a:prstGeom prst="rect">
            <a:avLst/>
          </a:prstGeom>
          <a:noFill/>
          <a:ln>
            <a:solidFill>
              <a:srgbClr val="FF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D5708F-5D19-44D7-8770-66249E58CABC}"/>
              </a:ext>
            </a:extLst>
          </p:cNvPr>
          <p:cNvSpPr txBox="1"/>
          <p:nvPr/>
        </p:nvSpPr>
        <p:spPr>
          <a:xfrm>
            <a:off x="6291337" y="5248591"/>
            <a:ext cx="542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ai,i+1</a:t>
            </a:r>
            <a:endParaRPr lang="ko-KR" altLang="en-US" sz="11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F80A65B-46AE-4556-9E1A-801E4CBA0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1113" y="4397556"/>
            <a:ext cx="5905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11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Clamped Cubic 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S’(t0) = S’(</a:t>
            </a:r>
            <a:r>
              <a:rPr lang="en-US" altLang="ko-KR" sz="1400" dirty="0" err="1"/>
              <a:t>tn</a:t>
            </a:r>
            <a:r>
              <a:rPr lang="en-US" altLang="ko-KR" sz="1400" dirty="0"/>
              <a:t>) = 0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AB91E0-F493-4293-8875-A7A317DE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80" y="2012875"/>
            <a:ext cx="41433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06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Tridiagonal Matrices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6D80A6-D63C-4CD9-A84A-D534C31E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484714"/>
            <a:ext cx="4320479" cy="480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C00BFE-247E-4BA6-80C0-625DB8F16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84" y="1484714"/>
            <a:ext cx="4954931" cy="480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998017-2FB7-4D4A-B4CD-1920F292B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352" y="41863"/>
            <a:ext cx="4176464" cy="14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차</a:t>
            </a:r>
            <a:r>
              <a:rPr lang="en-US" altLang="ko-KR" sz="1400" dirty="0"/>
              <a:t> (Cubic)</a:t>
            </a:r>
            <a:r>
              <a:rPr lang="ko-KR" altLang="en-US" sz="1400" dirty="0"/>
              <a:t> </a:t>
            </a:r>
            <a:r>
              <a:rPr lang="en-US" altLang="ko-KR" sz="1400" dirty="0"/>
              <a:t>Spline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예제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38C7D-B06B-42DD-AADB-4182EAF3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9" y="2148578"/>
            <a:ext cx="1886270" cy="2245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755740-3B34-47FB-9D29-C311A99F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45" y="2705100"/>
            <a:ext cx="4362450" cy="723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E36E40-F38F-4237-8C5B-E0D7632FB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45" y="3451861"/>
            <a:ext cx="5143500" cy="15811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04B36D-001F-42BB-AD48-97437A90B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371" y="1057275"/>
            <a:ext cx="3981450" cy="16478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02C871-91A5-4637-BD02-F138C65EE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519" y="2996952"/>
            <a:ext cx="3750001" cy="34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6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Spline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여러 개의 함수를 하나의 함수로 표현하는 </a:t>
            </a:r>
            <a:r>
              <a:rPr lang="en-US" altLang="ko-KR" sz="1400" dirty="0"/>
              <a:t>Polynomial interpolation</a:t>
            </a:r>
            <a:r>
              <a:rPr lang="ko-KR" altLang="en-US" sz="1400" dirty="0"/>
              <a:t>과 달리 각 구간마다의 추정함수를 구하는 것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Spline</a:t>
            </a:r>
            <a:r>
              <a:rPr lang="ko-KR" altLang="en-US" sz="1400" dirty="0"/>
              <a:t>은 이웃한 구간의 </a:t>
            </a:r>
            <a:r>
              <a:rPr lang="en-US" altLang="ko-KR" sz="1400" dirty="0"/>
              <a:t>Interpolation function</a:t>
            </a:r>
            <a:r>
              <a:rPr lang="ko-KR" altLang="en-US" sz="1400" dirty="0"/>
              <a:t>들이 경계점에서 함수 값 뿐 아니라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미분 값까지 일치하게 조절한다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Cubic</a:t>
            </a:r>
            <a:r>
              <a:rPr lang="ko-KR" altLang="en-US" sz="1400" dirty="0"/>
              <a:t>은 </a:t>
            </a:r>
            <a:r>
              <a:rPr lang="en-US" altLang="ko-KR" sz="1400" dirty="0"/>
              <a:t>3</a:t>
            </a:r>
            <a:r>
              <a:rPr lang="ko-KR" altLang="en-US" sz="1400" dirty="0"/>
              <a:t>차</a:t>
            </a:r>
            <a:r>
              <a:rPr lang="en-US" altLang="ko-KR" sz="1400" dirty="0"/>
              <a:t>, Quadratic</a:t>
            </a:r>
            <a:r>
              <a:rPr lang="ko-KR" altLang="en-US" sz="1400" dirty="0"/>
              <a:t>은 </a:t>
            </a:r>
            <a:r>
              <a:rPr lang="en-US" altLang="ko-KR" sz="1400" dirty="0"/>
              <a:t>2</a:t>
            </a:r>
            <a:r>
              <a:rPr lang="ko-KR" altLang="en-US" sz="1400" dirty="0"/>
              <a:t>차</a:t>
            </a:r>
            <a:r>
              <a:rPr lang="en-US" altLang="ko-KR" sz="1400" dirty="0"/>
              <a:t>, linear</a:t>
            </a:r>
            <a:r>
              <a:rPr lang="ko-KR" altLang="en-US" sz="1400" dirty="0"/>
              <a:t>는 </a:t>
            </a:r>
            <a:r>
              <a:rPr lang="en-US" altLang="ko-KR" sz="1400" dirty="0"/>
              <a:t>1</a:t>
            </a:r>
            <a:r>
              <a:rPr lang="ko-KR" altLang="en-US" sz="1400" dirty="0"/>
              <a:t>차 </a:t>
            </a:r>
            <a:r>
              <a:rPr lang="en-US" altLang="ko-KR" sz="1400" dirty="0"/>
              <a:t>Spline</a:t>
            </a:r>
            <a:r>
              <a:rPr lang="ko-KR" altLang="en-US" sz="1400" dirty="0"/>
              <a:t>을 나타낸다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Spline interpolation</a:t>
            </a:r>
            <a:r>
              <a:rPr lang="ko-KR" altLang="en-US" sz="1400" dirty="0"/>
              <a:t>은 원본에 좀더 비슷한 결과를 만들어 내므로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Polynomial interpolation </a:t>
            </a:r>
            <a:r>
              <a:rPr lang="ko-KR" altLang="en-US" sz="1400" dirty="0"/>
              <a:t>보다 선호된다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상세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다음과 같은 함수에서 </a:t>
            </a:r>
            <a:r>
              <a:rPr lang="en-US" altLang="ko-KR" sz="1400" dirty="0"/>
              <a:t>Xi </a:t>
            </a:r>
            <a:r>
              <a:rPr lang="ko-KR" altLang="en-US" sz="1400" dirty="0"/>
              <a:t>와 </a:t>
            </a:r>
            <a:r>
              <a:rPr lang="en-US" altLang="ko-KR" sz="1400" dirty="0"/>
              <a:t>Yi </a:t>
            </a:r>
            <a:r>
              <a:rPr lang="ko-KR" altLang="en-US" sz="1400" dirty="0"/>
              <a:t>값을 안다고 할 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특정 두 점 사이의 함수를 구하는 방법이 </a:t>
            </a:r>
            <a:r>
              <a:rPr lang="en-US" altLang="ko-KR" sz="1400" dirty="0"/>
              <a:t>Spline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예제</a:t>
            </a:r>
            <a:r>
              <a:rPr lang="en-US" altLang="ko-KR" sz="1400" dirty="0"/>
              <a:t>) 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오른쪽 그림에서 우리가 알고 있는 점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녹색점</a:t>
            </a:r>
            <a:r>
              <a:rPr lang="en-US" altLang="ko-KR" sz="1400" dirty="0"/>
              <a:t>)</a:t>
            </a:r>
            <a:r>
              <a:rPr lang="ko-KR" altLang="en-US" sz="1400" dirty="0"/>
              <a:t>을 이용하여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중간값들을</a:t>
            </a:r>
            <a:r>
              <a:rPr lang="ko-KR" altLang="en-US" sz="1400" dirty="0"/>
              <a:t> 위와 같은 곡선으로 채우려 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즉</a:t>
            </a:r>
            <a:r>
              <a:rPr lang="en-US" altLang="ko-KR" sz="1400" dirty="0"/>
              <a:t>, Data Xi, Xi+1</a:t>
            </a:r>
            <a:r>
              <a:rPr lang="ko-KR" altLang="en-US" sz="1400" dirty="0"/>
              <a:t>은 곡선 </a:t>
            </a:r>
            <a:r>
              <a:rPr lang="en-US" altLang="ko-KR" sz="1400" dirty="0"/>
              <a:t>Si</a:t>
            </a:r>
            <a:r>
              <a:rPr lang="ko-KR" altLang="en-US" sz="1400" dirty="0"/>
              <a:t>로 연결 시키는데</a:t>
            </a:r>
            <a:r>
              <a:rPr lang="en-US" altLang="ko-KR" sz="1400" dirty="0"/>
              <a:t>, Si</a:t>
            </a:r>
            <a:r>
              <a:rPr lang="ko-KR" altLang="en-US" sz="1400" dirty="0"/>
              <a:t>가 </a:t>
            </a:r>
            <a:r>
              <a:rPr lang="en-US" altLang="ko-KR" sz="1400" dirty="0"/>
              <a:t>3</a:t>
            </a:r>
            <a:r>
              <a:rPr lang="ko-KR" altLang="en-US" sz="1400" dirty="0"/>
              <a:t>차 다항식으로 가정되는 것이다</a:t>
            </a:r>
            <a:r>
              <a:rPr lang="en-US" altLang="ko-KR" sz="1400" dirty="0"/>
              <a:t>.)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조건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원래 </a:t>
            </a:r>
            <a:r>
              <a:rPr lang="en-US" altLang="ko-KR" sz="1400" dirty="0"/>
              <a:t>Data</a:t>
            </a:r>
            <a:r>
              <a:rPr lang="ko-KR" altLang="en-US" sz="1400" dirty="0"/>
              <a:t>의 값 </a:t>
            </a:r>
            <a:r>
              <a:rPr lang="en-US" altLang="ko-KR" sz="1400" dirty="0"/>
              <a:t>Xi</a:t>
            </a:r>
            <a:r>
              <a:rPr lang="ko-KR" altLang="en-US" sz="1400" dirty="0"/>
              <a:t>를 곡선이 지나간다</a:t>
            </a:r>
            <a:r>
              <a:rPr lang="en-US" altLang="ko-KR" sz="1400" dirty="0"/>
              <a:t>.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각 점에서 두 곡선이 만나야 한다</a:t>
            </a:r>
            <a:r>
              <a:rPr lang="en-US" altLang="ko-KR" sz="1400" dirty="0"/>
              <a:t>.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만나는 점 </a:t>
            </a:r>
            <a:r>
              <a:rPr lang="en-US" altLang="ko-KR" sz="1400" dirty="0"/>
              <a:t>Xi</a:t>
            </a:r>
            <a:r>
              <a:rPr lang="ko-KR" altLang="en-US" sz="1400" dirty="0"/>
              <a:t>에서 두 곡선은 굉장히 매끄럽게 만나야 한다</a:t>
            </a:r>
            <a:r>
              <a:rPr lang="en-US" altLang="ko-KR" sz="1400" dirty="0"/>
              <a:t>. </a:t>
            </a:r>
          </a:p>
          <a:p>
            <a:pPr lvl="3"/>
            <a:r>
              <a:rPr lang="en-US" altLang="ko-KR" sz="1400" dirty="0"/>
              <a:t>3-1) 1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미분값이</a:t>
            </a:r>
            <a:r>
              <a:rPr lang="ko-KR" altLang="en-US" sz="1400" dirty="0"/>
              <a:t> 같아야 한다</a:t>
            </a:r>
            <a:r>
              <a:rPr lang="en-US" altLang="ko-KR" sz="1400" dirty="0"/>
              <a:t>.</a:t>
            </a:r>
          </a:p>
          <a:p>
            <a:pPr lvl="3"/>
            <a:r>
              <a:rPr lang="en-US" altLang="ko-KR" sz="1400" dirty="0"/>
              <a:t>3-2) 2</a:t>
            </a:r>
            <a:r>
              <a:rPr lang="ko-KR" altLang="en-US" sz="1400" dirty="0"/>
              <a:t>차 </a:t>
            </a:r>
            <a:r>
              <a:rPr lang="ko-KR" altLang="en-US" sz="1400" dirty="0" err="1"/>
              <a:t>미분값이</a:t>
            </a:r>
            <a:r>
              <a:rPr lang="ko-KR" altLang="en-US" sz="1400" dirty="0"/>
              <a:t> 같게 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따라서</a:t>
            </a:r>
            <a:r>
              <a:rPr lang="en-US" altLang="ko-KR" sz="1400" dirty="0"/>
              <a:t>, N</a:t>
            </a:r>
            <a:r>
              <a:rPr lang="ko-KR" altLang="en-US" sz="1400" dirty="0"/>
              <a:t>개의 점이 주어지면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01CC52-A30C-4146-8F6F-F108D62E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4274276"/>
            <a:ext cx="1981200" cy="438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6C33EB-B3B8-4C18-845B-F30263656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16" y="5694883"/>
            <a:ext cx="2374707" cy="10351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BE0ED1-F136-472B-BE3F-9266348F4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8" y="1743911"/>
            <a:ext cx="1753055" cy="26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37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</a:t>
            </a:r>
            <a:r>
              <a:rPr lang="en-US" altLang="ko-KR" dirty="0"/>
              <a:t>In Multi dimension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1D Interpolation vs 2D Interpolation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2D</a:t>
            </a:r>
            <a:r>
              <a:rPr lang="ko-KR" altLang="en-US" sz="1400" dirty="0"/>
              <a:t> </a:t>
            </a:r>
            <a:r>
              <a:rPr lang="en-US" altLang="ko-KR" sz="1400" dirty="0"/>
              <a:t>Interpolation</a:t>
            </a:r>
            <a:r>
              <a:rPr lang="ko-KR" altLang="en-US" sz="1400" dirty="0"/>
              <a:t>을 이용하여</a:t>
            </a:r>
            <a:r>
              <a:rPr lang="en-US" altLang="ko-KR" sz="1400" dirty="0"/>
              <a:t>, 1D</a:t>
            </a:r>
            <a:r>
              <a:rPr lang="ko-KR" altLang="en-US" sz="1400" dirty="0"/>
              <a:t> </a:t>
            </a:r>
            <a:r>
              <a:rPr lang="en-US" altLang="ko-KR" sz="1400" dirty="0"/>
              <a:t>Interpolation</a:t>
            </a:r>
            <a:r>
              <a:rPr lang="ko-KR" altLang="en-US" sz="1400" dirty="0"/>
              <a:t> 보다 좀더 정확한 값을 추정할 수 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F71780-3651-4FC0-A55B-3C7986589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888422"/>
            <a:ext cx="6650523" cy="45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85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</a:t>
            </a:r>
            <a:r>
              <a:rPr lang="en-US" altLang="ko-KR" dirty="0"/>
              <a:t>In Multi dimension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쌍선형</a:t>
            </a:r>
            <a:r>
              <a:rPr lang="ko-KR" altLang="en-US" b="1" dirty="0"/>
              <a:t> </a:t>
            </a:r>
            <a:r>
              <a:rPr lang="ko-KR" altLang="en-US" b="1" dirty="0" err="1"/>
              <a:t>보간법</a:t>
            </a:r>
            <a:r>
              <a:rPr lang="ko-KR" altLang="en-US" b="1" dirty="0"/>
              <a:t> </a:t>
            </a:r>
            <a:r>
              <a:rPr lang="en-US" altLang="ko-KR" b="1" dirty="0"/>
              <a:t>(Bilinear interpolation)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1</a:t>
            </a:r>
            <a:r>
              <a:rPr lang="ko-KR" altLang="en-US" sz="1400" dirty="0"/>
              <a:t>차원에서의 선형 </a:t>
            </a:r>
            <a:r>
              <a:rPr lang="ko-KR" altLang="en-US" sz="1400" dirty="0" err="1"/>
              <a:t>보간법을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차원으로 확장한 것으로 </a:t>
            </a:r>
            <a:r>
              <a:rPr lang="en-US" altLang="ko-KR" sz="1400" dirty="0"/>
              <a:t>4</a:t>
            </a:r>
            <a:r>
              <a:rPr lang="ko-KR" altLang="en-US" sz="1400" dirty="0"/>
              <a:t>개의 가까운 </a:t>
            </a:r>
            <a:r>
              <a:rPr lang="en-US" altLang="ko-KR" sz="1400" dirty="0"/>
              <a:t>Pixel</a:t>
            </a:r>
            <a:r>
              <a:rPr lang="ko-KR" altLang="en-US" sz="1400" dirty="0"/>
              <a:t>의 가중 평균으로 값을 구한다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선형 </a:t>
            </a:r>
            <a:r>
              <a:rPr lang="ko-KR" altLang="en-US" sz="1400" dirty="0" err="1"/>
              <a:t>보간을</a:t>
            </a:r>
            <a:r>
              <a:rPr lang="ko-KR" altLang="en-US" sz="1400" dirty="0"/>
              <a:t> 바탕으로 화소당 </a:t>
            </a:r>
            <a:r>
              <a:rPr lang="en-US" altLang="ko-KR" sz="1400" dirty="0"/>
              <a:t>3</a:t>
            </a:r>
            <a:r>
              <a:rPr lang="ko-KR" altLang="en-US" sz="1400" dirty="0"/>
              <a:t>번 수행하며</a:t>
            </a:r>
            <a:r>
              <a:rPr lang="en-US" altLang="ko-KR" sz="1400" dirty="0"/>
              <a:t>, </a:t>
            </a:r>
            <a:r>
              <a:rPr lang="ko-KR" altLang="en-US" sz="1400" dirty="0"/>
              <a:t>가장 가까운 화소 </a:t>
            </a:r>
            <a:r>
              <a:rPr lang="en-US" altLang="ko-KR" sz="1400" dirty="0"/>
              <a:t>4</a:t>
            </a:r>
            <a:r>
              <a:rPr lang="ko-KR" altLang="en-US" sz="1400" dirty="0"/>
              <a:t>개에 가중치를 곱한 값을 합해서 얻게 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장점 </a:t>
            </a:r>
            <a:r>
              <a:rPr lang="en-US" altLang="ko-KR" sz="1400" dirty="0"/>
              <a:t>: Nearest neighbor interpolation</a:t>
            </a:r>
            <a:r>
              <a:rPr lang="ko-KR" altLang="en-US" sz="1400" dirty="0"/>
              <a:t>에 비해 더 </a:t>
            </a:r>
            <a:r>
              <a:rPr lang="ko-KR" altLang="en-US" sz="1400" dirty="0" err="1"/>
              <a:t>스무딩한</a:t>
            </a:r>
            <a:r>
              <a:rPr lang="ko-KR" altLang="en-US" sz="1400" dirty="0"/>
              <a:t> 영상을 출력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단점 </a:t>
            </a:r>
            <a:r>
              <a:rPr lang="en-US" altLang="ko-KR" sz="1400" dirty="0"/>
              <a:t>: Linear interpolation</a:t>
            </a:r>
            <a:r>
              <a:rPr lang="ko-KR" altLang="en-US" sz="1400" dirty="0"/>
              <a:t>을 세 번씩 수행해야 하므로 상당히 많은 </a:t>
            </a:r>
            <a:r>
              <a:rPr lang="ko-KR" altLang="en-US" sz="1400" dirty="0" err="1"/>
              <a:t>계산량을</a:t>
            </a:r>
            <a:r>
              <a:rPr lang="ko-KR" altLang="en-US" sz="1400" dirty="0"/>
              <a:t> 갖는다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아래 그림에서 알고 있는 원본 샘플 값을 </a:t>
            </a:r>
            <a:r>
              <a:rPr lang="en-US" altLang="ko-KR" sz="1400" dirty="0"/>
              <a:t>(A, B, C, D) </a:t>
            </a:r>
            <a:r>
              <a:rPr lang="ko-KR" altLang="en-US" sz="1400" dirty="0"/>
              <a:t>라고 할 때</a:t>
            </a:r>
            <a:r>
              <a:rPr lang="en-US" altLang="ko-KR" sz="1400" dirty="0"/>
              <a:t>, bilinear interpolation</a:t>
            </a:r>
            <a:r>
              <a:rPr lang="ko-KR" altLang="en-US" sz="1400" dirty="0"/>
              <a:t>에 의해 점 </a:t>
            </a:r>
            <a:r>
              <a:rPr lang="en-US" altLang="ko-KR" sz="1400" dirty="0"/>
              <a:t>P</a:t>
            </a:r>
            <a:r>
              <a:rPr lang="ko-KR" altLang="en-US" sz="1400" dirty="0"/>
              <a:t>를 구하는 순서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el-GR" altLang="ko-KR" sz="1400" dirty="0"/>
              <a:t>α</a:t>
            </a:r>
            <a:r>
              <a:rPr lang="en-US" altLang="ko-KR" sz="1400" dirty="0"/>
              <a:t> = h1 / (h1 + h2), </a:t>
            </a:r>
            <a:r>
              <a:rPr lang="el-GR" altLang="ko-KR" sz="1400" dirty="0"/>
              <a:t>β</a:t>
            </a:r>
            <a:r>
              <a:rPr lang="en-US" altLang="ko-KR" sz="1400" dirty="0"/>
              <a:t> = h2 / (h1 + h2), p = w1 / (w1+w2), q = w2 / (w1+w2) </a:t>
            </a:r>
            <a:r>
              <a:rPr lang="ko-KR" altLang="en-US" sz="1400" dirty="0"/>
              <a:t>라고 정의한다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A</a:t>
            </a:r>
            <a:r>
              <a:rPr lang="ko-KR" altLang="en-US" sz="1400" dirty="0"/>
              <a:t>와 </a:t>
            </a:r>
            <a:r>
              <a:rPr lang="en-US" altLang="ko-KR" sz="1400" dirty="0"/>
              <a:t>B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보간하여</a:t>
            </a:r>
            <a:r>
              <a:rPr lang="en-US" altLang="ko-KR" sz="1400" dirty="0"/>
              <a:t> M</a:t>
            </a:r>
            <a:r>
              <a:rPr lang="ko-KR" altLang="en-US" sz="1400" dirty="0"/>
              <a:t>을 구한다</a:t>
            </a:r>
            <a:r>
              <a:rPr lang="en-US" altLang="ko-KR" sz="1400" dirty="0"/>
              <a:t>.   M = </a:t>
            </a:r>
            <a:r>
              <a:rPr lang="el-GR" altLang="ko-KR" sz="1400" dirty="0"/>
              <a:t>β</a:t>
            </a:r>
            <a:r>
              <a:rPr lang="en-US" altLang="ko-KR" sz="1400" dirty="0"/>
              <a:t>A + </a:t>
            </a:r>
            <a:r>
              <a:rPr lang="el-GR" altLang="ko-KR" sz="1400" dirty="0"/>
              <a:t>α</a:t>
            </a:r>
            <a:r>
              <a:rPr lang="en-US" altLang="ko-KR" sz="1400" dirty="0"/>
              <a:t>B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C</a:t>
            </a:r>
            <a:r>
              <a:rPr lang="ko-KR" altLang="en-US" sz="1400" dirty="0"/>
              <a:t>와 </a:t>
            </a:r>
            <a:r>
              <a:rPr lang="en-US" altLang="ko-KR" sz="1400" dirty="0"/>
              <a:t>D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보간하여</a:t>
            </a:r>
            <a:r>
              <a:rPr lang="ko-KR" altLang="en-US" sz="1400" dirty="0"/>
              <a:t> </a:t>
            </a:r>
            <a:r>
              <a:rPr lang="en-US" altLang="ko-KR" sz="1400" dirty="0"/>
              <a:t>N</a:t>
            </a:r>
            <a:r>
              <a:rPr lang="ko-KR" altLang="en-US" sz="1400" dirty="0"/>
              <a:t>을 구한다</a:t>
            </a:r>
            <a:r>
              <a:rPr lang="en-US" altLang="ko-KR" sz="1400" dirty="0"/>
              <a:t>.   N = </a:t>
            </a:r>
            <a:r>
              <a:rPr lang="el-GR" altLang="ko-KR" sz="1400" dirty="0"/>
              <a:t>β</a:t>
            </a:r>
            <a:r>
              <a:rPr lang="en-US" altLang="ko-KR" sz="1400" dirty="0"/>
              <a:t>D + αC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/>
              <a:t>M</a:t>
            </a:r>
            <a:r>
              <a:rPr lang="ko-KR" altLang="en-US" sz="1400" dirty="0"/>
              <a:t>과 </a:t>
            </a:r>
            <a:r>
              <a:rPr lang="en-US" altLang="ko-KR" sz="1400" dirty="0"/>
              <a:t>N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보간하여</a:t>
            </a:r>
            <a:r>
              <a:rPr lang="ko-KR" altLang="en-US" sz="1400" dirty="0"/>
              <a:t> </a:t>
            </a:r>
            <a:r>
              <a:rPr lang="en-US" altLang="ko-KR" sz="1400" dirty="0"/>
              <a:t>P</a:t>
            </a:r>
            <a:r>
              <a:rPr lang="ko-KR" altLang="en-US" sz="1400" dirty="0"/>
              <a:t>를 구한다</a:t>
            </a:r>
            <a:r>
              <a:rPr lang="en-US" altLang="ko-KR" sz="1400" dirty="0"/>
              <a:t>.   P = </a:t>
            </a:r>
            <a:r>
              <a:rPr lang="en-US" altLang="ko-KR" sz="1400" dirty="0" err="1"/>
              <a:t>qM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pN</a:t>
            </a:r>
            <a:r>
              <a:rPr lang="en-US" altLang="ko-KR" sz="1400" dirty="0"/>
              <a:t> = q(</a:t>
            </a:r>
            <a:r>
              <a:rPr lang="el-GR" altLang="ko-KR" sz="1400" dirty="0"/>
              <a:t>β</a:t>
            </a:r>
            <a:r>
              <a:rPr lang="en-US" altLang="ko-KR" sz="1400" dirty="0"/>
              <a:t>A + </a:t>
            </a:r>
            <a:r>
              <a:rPr lang="el-GR" altLang="ko-KR" sz="1400" dirty="0"/>
              <a:t>α</a:t>
            </a:r>
            <a:r>
              <a:rPr lang="en-US" altLang="ko-KR" sz="1400" dirty="0"/>
              <a:t>B) + p(</a:t>
            </a:r>
            <a:r>
              <a:rPr lang="el-GR" altLang="ko-KR" sz="1400" dirty="0"/>
              <a:t>β</a:t>
            </a:r>
            <a:r>
              <a:rPr lang="en-US" altLang="ko-KR" sz="1400" dirty="0"/>
              <a:t>D + αC) = q</a:t>
            </a:r>
            <a:r>
              <a:rPr lang="el-GR" altLang="ko-KR" sz="1400" dirty="0"/>
              <a:t>β</a:t>
            </a:r>
            <a:r>
              <a:rPr lang="en-US" altLang="ko-KR" sz="1400" dirty="0"/>
              <a:t>A + q</a:t>
            </a:r>
            <a:r>
              <a:rPr lang="el-GR" altLang="ko-KR" sz="1400" dirty="0"/>
              <a:t>α</a:t>
            </a:r>
            <a:r>
              <a:rPr lang="en-US" altLang="ko-KR" sz="1400" dirty="0"/>
              <a:t>B + p</a:t>
            </a:r>
            <a:r>
              <a:rPr lang="el-GR" altLang="ko-KR" sz="1400" dirty="0"/>
              <a:t>β</a:t>
            </a:r>
            <a:r>
              <a:rPr lang="en-US" altLang="ko-KR" sz="1400" dirty="0"/>
              <a:t>D + pαC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04AFDD-69A3-468E-AA98-E17FFBE8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637" y="5191318"/>
            <a:ext cx="1919459" cy="1340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C0B6DE-5A6C-4638-A1F9-0015330E0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00" y="5180565"/>
            <a:ext cx="2915617" cy="13987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D9CB75-D779-4527-8421-850899049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37" y="4683124"/>
            <a:ext cx="2820861" cy="202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9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</a:t>
            </a:r>
            <a:r>
              <a:rPr lang="en-US" altLang="ko-KR" dirty="0"/>
              <a:t>In Multi dimension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이중 원반 </a:t>
            </a:r>
            <a:r>
              <a:rPr lang="ko-KR" altLang="en-US" b="1" dirty="0" err="1"/>
              <a:t>보간법</a:t>
            </a:r>
            <a:r>
              <a:rPr lang="en-US" altLang="ko-KR" b="1" dirty="0"/>
              <a:t>(Bicubic interpolation)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2D</a:t>
            </a:r>
            <a:r>
              <a:rPr lang="ko-KR" altLang="en-US" sz="1400" dirty="0"/>
              <a:t>에서의 </a:t>
            </a:r>
            <a:r>
              <a:rPr lang="en-US" altLang="ko-KR" sz="1400" dirty="0"/>
              <a:t>Cubic interpolation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4x4(16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r>
              <a:rPr lang="ko-KR" altLang="en-US" sz="1400" dirty="0"/>
              <a:t>의 인접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값을 가지고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값을 계산한다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기본식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상업적인 영상 편집 프로그램에서 표준으로 사용한다</a:t>
            </a:r>
            <a:r>
              <a:rPr lang="en-US" altLang="ko-KR" sz="1400" dirty="0"/>
              <a:t>.  ex) Adobe Photoshop, Corel Photo-paint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아래 상황에서 </a:t>
            </a:r>
            <a:r>
              <a:rPr lang="en-US" altLang="ko-KR" sz="1400" dirty="0"/>
              <a:t>a, b, c, d</a:t>
            </a:r>
            <a:r>
              <a:rPr lang="ko-KR" altLang="en-US" sz="1400" dirty="0"/>
              <a:t>를 </a:t>
            </a:r>
            <a:r>
              <a:rPr lang="en-US" altLang="ko-KR" sz="1400" dirty="0"/>
              <a:t>cubic interpolation or cubic spline interpolation</a:t>
            </a:r>
            <a:r>
              <a:rPr lang="ko-KR" altLang="en-US" sz="1400" dirty="0"/>
              <a:t>을 통해 </a:t>
            </a:r>
            <a:r>
              <a:rPr lang="en-US" altLang="ko-KR" sz="1400" dirty="0"/>
              <a:t>a, b, c, d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interpolation</a:t>
            </a:r>
            <a:r>
              <a:rPr lang="ko-KR" altLang="en-US" sz="1400" dirty="0"/>
              <a:t>으로 </a:t>
            </a:r>
            <a:br>
              <a:rPr lang="en-US" altLang="ko-KR" sz="1400" dirty="0"/>
            </a:br>
            <a:r>
              <a:rPr lang="ko-KR" altLang="en-US" sz="1400" dirty="0"/>
              <a:t>원하는 셀의 값을 추정한다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FAA919-CE3E-4108-AB56-6AA4EB6F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2635768"/>
            <a:ext cx="2790825" cy="676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064C2F-6621-452E-AE31-C131F07B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92" y="4725144"/>
            <a:ext cx="2233919" cy="19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3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</a:t>
            </a:r>
            <a:r>
              <a:rPr lang="en-US" altLang="ko-KR" dirty="0"/>
              <a:t>In Multi dimension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이중 원반 </a:t>
            </a:r>
            <a:r>
              <a:rPr lang="ko-KR" altLang="en-US" b="1" dirty="0" err="1"/>
              <a:t>보간법</a:t>
            </a:r>
            <a:r>
              <a:rPr lang="en-US" altLang="ko-KR" b="1" dirty="0"/>
              <a:t>(Bicubic interpolation)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2D</a:t>
            </a:r>
            <a:r>
              <a:rPr lang="ko-KR" altLang="en-US" sz="1400" dirty="0"/>
              <a:t>에서의 </a:t>
            </a:r>
            <a:r>
              <a:rPr lang="en-US" altLang="ko-KR" sz="1400" dirty="0"/>
              <a:t>Cubic interpolation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4BC144-7389-4B16-87CA-D02DC43C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01" y="2815435"/>
            <a:ext cx="3171825" cy="3695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0B077E-A6E5-45E0-82D3-05F890F2B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9" y="1974108"/>
            <a:ext cx="5686425" cy="800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6FB4B8-D01F-4610-9822-7C741C5CF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143" y="2636912"/>
            <a:ext cx="3668271" cy="36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4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</a:t>
            </a:r>
            <a:r>
              <a:rPr lang="en-US" altLang="ko-KR" dirty="0"/>
              <a:t>In Multi dimension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Interpolation Kernel</a:t>
            </a:r>
            <a:r>
              <a:rPr lang="ko-KR" altLang="en-US" b="1" dirty="0"/>
              <a:t>을 이용한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x</a:t>
            </a:r>
            <a:r>
              <a:rPr lang="ko-KR" altLang="en-US" sz="1400" dirty="0"/>
              <a:t>축과 </a:t>
            </a:r>
            <a:r>
              <a:rPr lang="en-US" altLang="ko-KR" sz="1400" dirty="0"/>
              <a:t>y</a:t>
            </a:r>
            <a:r>
              <a:rPr lang="ko-KR" altLang="en-US" sz="1400" dirty="0"/>
              <a:t>축이 존재하는 </a:t>
            </a:r>
            <a:r>
              <a:rPr lang="en-US" altLang="ko-KR" sz="1400" dirty="0"/>
              <a:t>2D Interpolation</a:t>
            </a:r>
            <a:r>
              <a:rPr lang="ko-KR" altLang="en-US" sz="1400" dirty="0"/>
              <a:t>에서 사용 되는 공식은 다음과 같다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아래 공식에서 </a:t>
            </a:r>
            <a:r>
              <a:rPr lang="en-US" altLang="ko-KR" sz="1400" dirty="0"/>
              <a:t>k(x)</a:t>
            </a:r>
            <a:r>
              <a:rPr lang="ko-KR" altLang="en-US" sz="1400" dirty="0"/>
              <a:t>가 </a:t>
            </a:r>
            <a:r>
              <a:rPr lang="en-US" altLang="ko-KR" sz="1400" dirty="0"/>
              <a:t>kernel</a:t>
            </a:r>
            <a:r>
              <a:rPr lang="ko-KR" altLang="en-US" sz="1400" dirty="0"/>
              <a:t>에 해당 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Convolution kernel </a:t>
            </a:r>
            <a:r>
              <a:rPr lang="ko-KR" altLang="en-US" sz="1400" dirty="0"/>
              <a:t>이란</a:t>
            </a:r>
            <a:r>
              <a:rPr lang="en-US" altLang="ko-KR" sz="1400" dirty="0"/>
              <a:t>?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입력영상에 비해 아주 작은 행렬이다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영상의 각 화소에 대해 커널의 중심을 처리 대상의 화소 위에 올려 놓는다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커널 행렬의 각 값과 대응되는 화소의 값들을 각각 곱하여 모두 더한다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다음과 같이</a:t>
            </a:r>
            <a:r>
              <a:rPr lang="en-US" altLang="ko-KR" sz="1400" dirty="0"/>
              <a:t>, Convolution kernel</a:t>
            </a:r>
            <a:r>
              <a:rPr lang="ko-KR" altLang="en-US" sz="1400" dirty="0"/>
              <a:t>을 이용하여</a:t>
            </a:r>
            <a:r>
              <a:rPr lang="en-US" altLang="ko-KR" sz="1400" dirty="0"/>
              <a:t> interpolation</a:t>
            </a:r>
            <a:r>
              <a:rPr lang="ko-KR" altLang="en-US" sz="1400" dirty="0"/>
              <a:t>을 할 수 있다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2C2A26-8B0B-458F-91B2-44437DD50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69"/>
          <a:stretch/>
        </p:blipFill>
        <p:spPr>
          <a:xfrm>
            <a:off x="560512" y="4077072"/>
            <a:ext cx="4508420" cy="2463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0C8EF4-FBBC-44A2-98DE-E05923110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1940640"/>
            <a:ext cx="31051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인접화소</a:t>
            </a:r>
            <a:r>
              <a:rPr lang="ko-KR" altLang="en-US" b="1" dirty="0"/>
              <a:t> </a:t>
            </a:r>
            <a:r>
              <a:rPr lang="ko-KR" altLang="en-US" b="1" dirty="0" err="1"/>
              <a:t>보간법</a:t>
            </a:r>
            <a:r>
              <a:rPr lang="ko-KR" altLang="en-US" b="1" dirty="0"/>
              <a:t> </a:t>
            </a:r>
            <a:r>
              <a:rPr lang="en-US" altLang="ko-KR" b="1" dirty="0"/>
              <a:t>(Nearest Neighbor Interpolation)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가장 간단한 </a:t>
            </a:r>
            <a:r>
              <a:rPr lang="ko-KR" altLang="en-US" sz="1400" dirty="0" err="1"/>
              <a:t>보간법이다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Output</a:t>
            </a:r>
            <a:r>
              <a:rPr lang="ko-KR" altLang="en-US" sz="1400" dirty="0"/>
              <a:t> </a:t>
            </a:r>
            <a:r>
              <a:rPr lang="en-US" altLang="ko-KR" sz="1400" dirty="0"/>
              <a:t>Pixel</a:t>
            </a:r>
            <a:r>
              <a:rPr lang="ko-KR" altLang="en-US" sz="1400" dirty="0"/>
              <a:t>은 </a:t>
            </a:r>
            <a:r>
              <a:rPr lang="en-US" altLang="ko-KR" sz="1400" dirty="0"/>
              <a:t>Input </a:t>
            </a:r>
            <a:r>
              <a:rPr lang="ko-KR" altLang="en-US" sz="1400" dirty="0"/>
              <a:t>영상의 가장 가까운 </a:t>
            </a:r>
            <a:r>
              <a:rPr lang="en-US" altLang="ko-KR" sz="1400" dirty="0"/>
              <a:t>Sample Point</a:t>
            </a:r>
            <a:r>
              <a:rPr lang="ko-KR" altLang="en-US" sz="1400" dirty="0"/>
              <a:t>의 값으로 할당 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방법은 가장 간단하지만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다른 이웃 값들을 고려하지 않으므로 품질이 떨어진다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예제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아래 같은 상황에서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u,v</a:t>
            </a:r>
            <a:r>
              <a:rPr lang="en-US" altLang="ko-KR" sz="1400" dirty="0"/>
              <a:t>)</a:t>
            </a:r>
            <a:r>
              <a:rPr lang="ko-KR" altLang="en-US" sz="1400" dirty="0"/>
              <a:t>의 값은 가장 가까이에 있는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I,j</a:t>
            </a:r>
            <a:r>
              <a:rPr lang="en-US" altLang="ko-KR" sz="1400" dirty="0"/>
              <a:t>)</a:t>
            </a:r>
            <a:r>
              <a:rPr lang="ko-KR" altLang="en-US" sz="1400" dirty="0"/>
              <a:t>의 값으로 채워진다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252767-70E6-4968-887C-5CFA819B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573" y="4005064"/>
            <a:ext cx="3714378" cy="17598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0996B8-22EC-4420-A19F-523E287C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3660598"/>
            <a:ext cx="2743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75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</a:t>
            </a:r>
            <a:r>
              <a:rPr lang="en-US" altLang="ko-KR" dirty="0"/>
              <a:t>In Multi dimension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Interpolation Kernel</a:t>
            </a:r>
            <a:r>
              <a:rPr lang="ko-KR" altLang="en-US" b="1" dirty="0"/>
              <a:t>을 이용한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Nearest Neighbor Resampling (=Box Resampling)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값이 필요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Bilinear Resampling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값이 필요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Bell Resampling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값이 필요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29E6B7-EFC4-477A-957B-C507673C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7" y="1888293"/>
            <a:ext cx="2808312" cy="966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232579-D16D-4502-AAB8-5ED5A0D76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76" y="3607258"/>
            <a:ext cx="2808312" cy="1010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F7D3F0-18E8-4684-A6D9-2EEC22422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76" y="5197083"/>
            <a:ext cx="29337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75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</a:t>
            </a:r>
            <a:r>
              <a:rPr lang="en-US" altLang="ko-KR" dirty="0"/>
              <a:t>In Multi dimension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Interpolation Kernel</a:t>
            </a:r>
            <a:r>
              <a:rPr lang="ko-KR" altLang="en-US" b="1" dirty="0"/>
              <a:t>을 이용한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Hermite Resampling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Bicubic algorithm</a:t>
            </a:r>
            <a:r>
              <a:rPr lang="ko-KR" altLang="en-US" sz="1400" dirty="0"/>
              <a:t>의 부분적인 </a:t>
            </a:r>
            <a:r>
              <a:rPr lang="en-US" altLang="ko-KR" sz="1400" dirty="0"/>
              <a:t>case</a:t>
            </a:r>
            <a:r>
              <a:rPr lang="ko-KR" altLang="en-US" sz="1400" dirty="0"/>
              <a:t>로 </a:t>
            </a:r>
            <a:r>
              <a:rPr lang="en-US" altLang="ko-KR" sz="1400" dirty="0"/>
              <a:t>a=0</a:t>
            </a:r>
            <a:r>
              <a:rPr lang="ko-KR" altLang="en-US" sz="1400" dirty="0"/>
              <a:t>에서의 </a:t>
            </a:r>
            <a:r>
              <a:rPr lang="en-US" altLang="ko-KR" sz="1400" dirty="0"/>
              <a:t>kernel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값이 필요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Bicubic Resampling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Cubic interpolation</a:t>
            </a:r>
            <a:r>
              <a:rPr lang="ko-KR" altLang="en-US" sz="1400" dirty="0"/>
              <a:t>의 확장이다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값이 필요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a</a:t>
            </a:r>
            <a:r>
              <a:rPr lang="ko-KR" altLang="en-US" sz="1400" dirty="0"/>
              <a:t>는 일반적으로 </a:t>
            </a:r>
            <a:r>
              <a:rPr lang="en-US" altLang="ko-KR" sz="1400" dirty="0"/>
              <a:t>-0.5 </a:t>
            </a:r>
            <a:r>
              <a:rPr lang="ko-KR" altLang="en-US" sz="1400" dirty="0"/>
              <a:t>를 사용</a:t>
            </a:r>
            <a:r>
              <a:rPr lang="en-US" altLang="ko-KR" sz="1400" dirty="0"/>
              <a:t>(Cubic Hermite spline) </a:t>
            </a:r>
            <a:r>
              <a:rPr lang="ko-KR" altLang="en-US" sz="1400" dirty="0"/>
              <a:t>하고</a:t>
            </a:r>
            <a:r>
              <a:rPr lang="en-US" altLang="ko-KR" sz="1400" dirty="0"/>
              <a:t>, </a:t>
            </a:r>
            <a:r>
              <a:rPr lang="ko-KR" altLang="en-US" sz="1400" dirty="0"/>
              <a:t>범위는 </a:t>
            </a:r>
            <a:r>
              <a:rPr lang="en-US" altLang="ko-KR" sz="1400" dirty="0"/>
              <a:t>[-3, 0] </a:t>
            </a:r>
            <a:r>
              <a:rPr lang="ko-KR" altLang="en-US" sz="1400" dirty="0"/>
              <a:t>이며 </a:t>
            </a:r>
            <a:br>
              <a:rPr lang="en-US" altLang="ko-KR" sz="1400" dirty="0"/>
            </a:br>
            <a:r>
              <a:rPr lang="en-US" altLang="ko-KR" sz="1400" dirty="0"/>
              <a:t>0</a:t>
            </a:r>
            <a:r>
              <a:rPr lang="ko-KR" altLang="en-US" sz="1400" dirty="0"/>
              <a:t>에 가까울 수록 </a:t>
            </a:r>
            <a:r>
              <a:rPr lang="en-US" altLang="ko-KR" sz="1400" dirty="0"/>
              <a:t>blurring </a:t>
            </a:r>
            <a:r>
              <a:rPr lang="ko-KR" altLang="en-US" sz="1400" dirty="0"/>
              <a:t>효과가 있으며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-3</a:t>
            </a:r>
            <a:r>
              <a:rPr lang="ko-KR" altLang="en-US" sz="1400" dirty="0"/>
              <a:t>에 가까울 수록 </a:t>
            </a:r>
            <a:r>
              <a:rPr lang="en-US" altLang="ko-KR" sz="1400" dirty="0"/>
              <a:t>sharpening </a:t>
            </a:r>
            <a:r>
              <a:rPr lang="ko-KR" altLang="en-US" sz="1400" dirty="0"/>
              <a:t>효과가 있다</a:t>
            </a:r>
            <a:r>
              <a:rPr lang="en-US" altLang="ko-KR" sz="1400" dirty="0"/>
              <a:t>.</a:t>
            </a:r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B-Spline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순수하게 </a:t>
            </a:r>
            <a:r>
              <a:rPr lang="en-US" altLang="ko-KR" sz="1400" dirty="0"/>
              <a:t>Positive </a:t>
            </a:r>
            <a:r>
              <a:rPr lang="ko-KR" altLang="en-US" sz="1400" dirty="0" err="1"/>
              <a:t>값만을</a:t>
            </a:r>
            <a:r>
              <a:rPr lang="ko-KR" altLang="en-US" sz="1400" dirty="0"/>
              <a:t> 갖는 필터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값이 필요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8E398-B8B5-47F0-B6F8-FB490542C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2116194"/>
            <a:ext cx="2533650" cy="419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E5CD66-1851-47C0-A2EC-6848BCE5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6" y="2591148"/>
            <a:ext cx="1638300" cy="1181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828AE8-BBE3-40FA-A350-A4B812D30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302" y="2914650"/>
            <a:ext cx="3152775" cy="514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E038ED-31BF-4A14-B850-012DFF79D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927" y="5423229"/>
            <a:ext cx="3369958" cy="5955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16CFB1-BE16-4412-8A5A-C33006D48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321" y="4942738"/>
            <a:ext cx="1898490" cy="12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02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</a:t>
            </a:r>
            <a:r>
              <a:rPr lang="en-US" altLang="ko-KR" dirty="0"/>
              <a:t>In Multi dimension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Interpolation Kernel</a:t>
            </a:r>
            <a:r>
              <a:rPr lang="ko-KR" altLang="en-US" b="1" dirty="0"/>
              <a:t>을 이용한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Mitchell Resampling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B(‘B-spline curve’)</a:t>
            </a:r>
            <a:r>
              <a:rPr lang="ko-KR" altLang="en-US" sz="1400" dirty="0"/>
              <a:t>와 </a:t>
            </a:r>
            <a:r>
              <a:rPr lang="en-US" altLang="ko-KR" sz="1400" dirty="0"/>
              <a:t>C(‘Cardinal’ curves)</a:t>
            </a:r>
            <a:r>
              <a:rPr lang="ko-KR" altLang="en-US" sz="1400" dirty="0"/>
              <a:t>로 알려진 두개의 변수로 공식화 한 필터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값이 필요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B = 1/3, C = 1/3</a:t>
            </a:r>
            <a:r>
              <a:rPr lang="ko-KR" altLang="en-US" sz="1400" dirty="0"/>
              <a:t>이 일반적으로 사용 됨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Catmull</a:t>
            </a:r>
            <a:r>
              <a:rPr lang="en-US" altLang="ko-KR" sz="1400" dirty="0"/>
              <a:t>-Rom-Spline Resampling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Mitchell Resampling</a:t>
            </a:r>
            <a:r>
              <a:rPr lang="ko-KR" altLang="en-US" sz="1400" dirty="0"/>
              <a:t>과 같은 </a:t>
            </a:r>
            <a:r>
              <a:rPr lang="en-US" altLang="ko-KR" sz="1400" dirty="0"/>
              <a:t>Kernel</a:t>
            </a:r>
            <a:r>
              <a:rPr lang="ko-KR" altLang="en-US" sz="1400" dirty="0"/>
              <a:t>을 사용하며</a:t>
            </a:r>
            <a:r>
              <a:rPr lang="en-US" altLang="ko-KR" sz="1400" dirty="0"/>
              <a:t>, B=0, C=0.5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값이 필요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Lanczos</a:t>
            </a:r>
            <a:r>
              <a:rPr lang="en-US" altLang="ko-KR" sz="1400" dirty="0"/>
              <a:t> Resampling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en-US" altLang="ko-KR" sz="1400" dirty="0"/>
              <a:t>Pixel </a:t>
            </a:r>
            <a:r>
              <a:rPr lang="ko-KR" altLang="en-US" sz="1400" dirty="0"/>
              <a:t>값이 필요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a = 3</a:t>
            </a:r>
            <a:r>
              <a:rPr lang="ko-KR" altLang="en-US" sz="1400" dirty="0"/>
              <a:t>이 일반적으로 사용 됨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C8AE53-350E-4A57-AF54-BBDD1B9F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2389014"/>
            <a:ext cx="5600700" cy="5429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FC9B90-1E79-47EC-98EE-927BBEC7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68" y="4793900"/>
            <a:ext cx="2552700" cy="381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25934-1996-436A-B803-051674433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76" y="4472891"/>
            <a:ext cx="13811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5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결과 영상 비교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BE53F-A4D8-4516-8A4F-3317CECF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" y="1124744"/>
            <a:ext cx="3174379" cy="49236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E844D6-5256-4F30-8EE7-5B411326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24" y="1124744"/>
            <a:ext cx="3157169" cy="4923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EAA312-E9A9-4F5B-9743-E26A4977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84" y="1102182"/>
            <a:ext cx="3166201" cy="49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5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결과 영상 비교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5EEDF7-D10F-4181-89BB-9BEE1C66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0" y="980729"/>
            <a:ext cx="3111107" cy="4851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2E3C9F-2E54-43FE-B699-553FEFCC9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283" y="980729"/>
            <a:ext cx="3127576" cy="4851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1A030B-A996-4CA6-81D9-461F4664D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619" y="980729"/>
            <a:ext cx="3127576" cy="488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02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Coordinate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 Source Code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 Canvas Coordinate system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7B1E89-FFFD-4FE3-8AB6-51C2EC8EB623}"/>
              </a:ext>
            </a:extLst>
          </p:cNvPr>
          <p:cNvSpPr/>
          <p:nvPr/>
        </p:nvSpPr>
        <p:spPr>
          <a:xfrm>
            <a:off x="920552" y="2635282"/>
            <a:ext cx="7416824" cy="25939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DD1982-F414-41CC-80BA-2CBB0D8558B5}"/>
              </a:ext>
            </a:extLst>
          </p:cNvPr>
          <p:cNvCxnSpPr>
            <a:cxnSpLocks/>
          </p:cNvCxnSpPr>
          <p:nvPr/>
        </p:nvCxnSpPr>
        <p:spPr>
          <a:xfrm>
            <a:off x="270640" y="2382459"/>
            <a:ext cx="649912" cy="2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1A6A65-885F-4452-89B5-87E865895857}"/>
              </a:ext>
            </a:extLst>
          </p:cNvPr>
          <p:cNvSpPr txBox="1"/>
          <p:nvPr/>
        </p:nvSpPr>
        <p:spPr>
          <a:xfrm>
            <a:off x="70967" y="1818018"/>
            <a:ext cx="92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Origin</a:t>
            </a:r>
          </a:p>
          <a:p>
            <a:r>
              <a:rPr lang="en-US" altLang="ko-KR" sz="1400" dirty="0"/>
              <a:t>(0,0)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8069D-4989-46E5-9148-CD14799BC348}"/>
              </a:ext>
            </a:extLst>
          </p:cNvPr>
          <p:cNvSpPr txBox="1"/>
          <p:nvPr/>
        </p:nvSpPr>
        <p:spPr>
          <a:xfrm>
            <a:off x="867659" y="5255953"/>
            <a:ext cx="1051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Canvas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A8ED05-A643-46E1-A6AA-4CF8DF9B3332}"/>
              </a:ext>
            </a:extLst>
          </p:cNvPr>
          <p:cNvSpPr/>
          <p:nvPr/>
        </p:nvSpPr>
        <p:spPr>
          <a:xfrm>
            <a:off x="2898503" y="2079628"/>
            <a:ext cx="3816920" cy="36174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DCB911-FFB1-42B6-A105-62B9DD15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55" y="2101453"/>
            <a:ext cx="3789995" cy="3582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B0DC9B-DB3F-4EA9-9E27-420009030A7D}"/>
              </a:ext>
            </a:extLst>
          </p:cNvPr>
          <p:cNvSpPr txBox="1"/>
          <p:nvPr/>
        </p:nvSpPr>
        <p:spPr>
          <a:xfrm>
            <a:off x="2863780" y="5745574"/>
            <a:ext cx="1051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Image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A0907E-8C7F-480C-A341-CB0BA9236A35}"/>
              </a:ext>
            </a:extLst>
          </p:cNvPr>
          <p:cNvSpPr/>
          <p:nvPr/>
        </p:nvSpPr>
        <p:spPr>
          <a:xfrm>
            <a:off x="848544" y="2517620"/>
            <a:ext cx="198796" cy="214154"/>
          </a:xfrm>
          <a:prstGeom prst="ellipse">
            <a:avLst/>
          </a:prstGeom>
          <a:noFill/>
          <a:ln>
            <a:solidFill>
              <a:srgbClr val="186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6366B-4BF4-447B-AC91-6CC03F7D85C7}"/>
              </a:ext>
            </a:extLst>
          </p:cNvPr>
          <p:cNvSpPr txBox="1"/>
          <p:nvPr/>
        </p:nvSpPr>
        <p:spPr>
          <a:xfrm>
            <a:off x="3155183" y="1486395"/>
            <a:ext cx="374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Gdiplus</a:t>
            </a:r>
            <a:r>
              <a:rPr lang="en-US" altLang="ko-KR" sz="1400" dirty="0">
                <a:solidFill>
                  <a:srgbClr val="FF0000"/>
                </a:solidFill>
              </a:rPr>
              <a:t>::</a:t>
            </a:r>
            <a:r>
              <a:rPr lang="en-US" altLang="ko-KR" sz="1400" dirty="0" err="1">
                <a:solidFill>
                  <a:srgbClr val="FF0000"/>
                </a:solidFill>
              </a:rPr>
              <a:t>RectF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m_rtImageEx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: X : 300, Y : -100, Width : 600, Height : 800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9065BD-4423-49E6-8A23-FF5585B4BF27}"/>
              </a:ext>
            </a:extLst>
          </p:cNvPr>
          <p:cNvCxnSpPr/>
          <p:nvPr/>
        </p:nvCxnSpPr>
        <p:spPr>
          <a:xfrm>
            <a:off x="6852294" y="2079628"/>
            <a:ext cx="0" cy="555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E9073D8-29A6-43A0-9C7C-9F2909CA062F}"/>
              </a:ext>
            </a:extLst>
          </p:cNvPr>
          <p:cNvCxnSpPr/>
          <p:nvPr/>
        </p:nvCxnSpPr>
        <p:spPr>
          <a:xfrm>
            <a:off x="920552" y="6167191"/>
            <a:ext cx="7416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9F46B7-A005-4A2B-9E73-91D736896E4E}"/>
              </a:ext>
            </a:extLst>
          </p:cNvPr>
          <p:cNvSpPr txBox="1"/>
          <p:nvPr/>
        </p:nvSpPr>
        <p:spPr>
          <a:xfrm>
            <a:off x="1026295" y="6237177"/>
            <a:ext cx="176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Canvas Width : 1200</a:t>
            </a:r>
            <a:endParaRPr lang="ko-KR" altLang="en-US" sz="105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17552FC-8D21-4C0C-89F8-D829993BB8B4}"/>
              </a:ext>
            </a:extLst>
          </p:cNvPr>
          <p:cNvCxnSpPr>
            <a:cxnSpLocks/>
          </p:cNvCxnSpPr>
          <p:nvPr/>
        </p:nvCxnSpPr>
        <p:spPr>
          <a:xfrm flipV="1">
            <a:off x="704528" y="2635282"/>
            <a:ext cx="0" cy="25939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EBD879-8D67-4E32-AEA5-5D925353BBDD}"/>
              </a:ext>
            </a:extLst>
          </p:cNvPr>
          <p:cNvSpPr txBox="1"/>
          <p:nvPr/>
        </p:nvSpPr>
        <p:spPr>
          <a:xfrm>
            <a:off x="57416" y="3429000"/>
            <a:ext cx="6517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Canvas </a:t>
            </a:r>
            <a:br>
              <a:rPr lang="en-US" altLang="ko-KR" sz="1050" dirty="0"/>
            </a:br>
            <a:r>
              <a:rPr lang="en-US" altLang="ko-KR" sz="1050" dirty="0"/>
              <a:t>Height </a:t>
            </a:r>
            <a:br>
              <a:rPr lang="en-US" altLang="ko-KR" sz="1050" dirty="0"/>
            </a:br>
            <a:r>
              <a:rPr lang="en-US" altLang="ko-KR" sz="1050" dirty="0"/>
              <a:t>: 600</a:t>
            </a:r>
            <a:endParaRPr lang="ko-KR" alt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E2A49-64C3-476F-9202-6484A0A36679}"/>
              </a:ext>
            </a:extLst>
          </p:cNvPr>
          <p:cNvSpPr txBox="1"/>
          <p:nvPr/>
        </p:nvSpPr>
        <p:spPr>
          <a:xfrm>
            <a:off x="6900091" y="2220932"/>
            <a:ext cx="9688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100</a:t>
            </a:r>
            <a:endParaRPr lang="ko-KR" altLang="en-US" sz="105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BE3998-D5C7-45FE-A7CA-4C7B4AD3A4B2}"/>
              </a:ext>
            </a:extLst>
          </p:cNvPr>
          <p:cNvCxnSpPr>
            <a:cxnSpLocks/>
          </p:cNvCxnSpPr>
          <p:nvPr/>
        </p:nvCxnSpPr>
        <p:spPr>
          <a:xfrm>
            <a:off x="920552" y="3805829"/>
            <a:ext cx="19432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BDC7F3-4702-4F67-8E21-E3AA2FE1E71B}"/>
              </a:ext>
            </a:extLst>
          </p:cNvPr>
          <p:cNvSpPr txBox="1"/>
          <p:nvPr/>
        </p:nvSpPr>
        <p:spPr>
          <a:xfrm>
            <a:off x="1026295" y="3534170"/>
            <a:ext cx="176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300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62F7CEF-0916-4F92-AF82-3A83FEDB1A5F}"/>
              </a:ext>
            </a:extLst>
          </p:cNvPr>
          <p:cNvCxnSpPr>
            <a:cxnSpLocks/>
          </p:cNvCxnSpPr>
          <p:nvPr/>
        </p:nvCxnSpPr>
        <p:spPr>
          <a:xfrm>
            <a:off x="6708403" y="3805829"/>
            <a:ext cx="16216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8F4944-DEF3-4B89-A20F-DAFB9A7BBC9B}"/>
              </a:ext>
            </a:extLst>
          </p:cNvPr>
          <p:cNvSpPr txBox="1"/>
          <p:nvPr/>
        </p:nvSpPr>
        <p:spPr>
          <a:xfrm>
            <a:off x="6814146" y="3534170"/>
            <a:ext cx="111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300</a:t>
            </a:r>
            <a:endParaRPr lang="ko-KR" altLang="en-US" sz="10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B72CC0-4D9C-47F9-82D5-BDC7564DFEAA}"/>
              </a:ext>
            </a:extLst>
          </p:cNvPr>
          <p:cNvCxnSpPr>
            <a:cxnSpLocks/>
          </p:cNvCxnSpPr>
          <p:nvPr/>
        </p:nvCxnSpPr>
        <p:spPr>
          <a:xfrm>
            <a:off x="2920174" y="4690084"/>
            <a:ext cx="378207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E3E9B71-029E-451E-B167-F84FFB8138A7}"/>
              </a:ext>
            </a:extLst>
          </p:cNvPr>
          <p:cNvSpPr txBox="1"/>
          <p:nvPr/>
        </p:nvSpPr>
        <p:spPr>
          <a:xfrm>
            <a:off x="1910550" y="4549054"/>
            <a:ext cx="111400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Image Width</a:t>
            </a:r>
            <a:br>
              <a:rPr lang="en-US" altLang="ko-KR" sz="1050" dirty="0"/>
            </a:br>
            <a:r>
              <a:rPr lang="en-US" altLang="ko-KR" sz="1050" dirty="0"/>
              <a:t>(On Canvas)</a:t>
            </a:r>
            <a:br>
              <a:rPr lang="en-US" altLang="ko-KR" sz="1050" dirty="0"/>
            </a:br>
            <a:r>
              <a:rPr lang="en-US" altLang="ko-KR" sz="1050" dirty="0"/>
              <a:t>: 600</a:t>
            </a:r>
            <a:endParaRPr lang="ko-KR" altLang="en-US" sz="105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836BFC-8CE6-4FBA-BA9B-C352D9A86C09}"/>
              </a:ext>
            </a:extLst>
          </p:cNvPr>
          <p:cNvCxnSpPr>
            <a:cxnSpLocks/>
          </p:cNvCxnSpPr>
          <p:nvPr/>
        </p:nvCxnSpPr>
        <p:spPr>
          <a:xfrm>
            <a:off x="6882439" y="5234810"/>
            <a:ext cx="0" cy="462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70E3947-57A3-498F-B9A8-A7678E675897}"/>
              </a:ext>
            </a:extLst>
          </p:cNvPr>
          <p:cNvSpPr txBox="1"/>
          <p:nvPr/>
        </p:nvSpPr>
        <p:spPr>
          <a:xfrm>
            <a:off x="6950332" y="5376114"/>
            <a:ext cx="9688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100</a:t>
            </a:r>
            <a:endParaRPr lang="ko-KR" alt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C9458A-86A8-45CE-81EF-76F4AD992784}"/>
              </a:ext>
            </a:extLst>
          </p:cNvPr>
          <p:cNvSpPr txBox="1"/>
          <p:nvPr/>
        </p:nvSpPr>
        <p:spPr>
          <a:xfrm>
            <a:off x="683289" y="2029006"/>
            <a:ext cx="374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CRect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m_rtCanvas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: L:0, T:0, R:1200, B:600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62D2EA8-359C-4A46-AB66-363883C82C52}"/>
              </a:ext>
            </a:extLst>
          </p:cNvPr>
          <p:cNvCxnSpPr>
            <a:cxnSpLocks/>
          </p:cNvCxnSpPr>
          <p:nvPr/>
        </p:nvCxnSpPr>
        <p:spPr>
          <a:xfrm>
            <a:off x="6570691" y="2079628"/>
            <a:ext cx="0" cy="3607739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9BDFD28-E5AD-4499-8A19-488EDDE9835E}"/>
              </a:ext>
            </a:extLst>
          </p:cNvPr>
          <p:cNvSpPr txBox="1"/>
          <p:nvPr/>
        </p:nvSpPr>
        <p:spPr>
          <a:xfrm>
            <a:off x="6697120" y="3956214"/>
            <a:ext cx="11305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Image Height</a:t>
            </a:r>
            <a:br>
              <a:rPr lang="en-US" altLang="ko-KR" sz="1050" dirty="0"/>
            </a:br>
            <a:r>
              <a:rPr lang="en-US" altLang="ko-KR" sz="1050" dirty="0"/>
              <a:t>(On Canvas)</a:t>
            </a:r>
            <a:br>
              <a:rPr lang="en-US" altLang="ko-KR" sz="1050" dirty="0"/>
            </a:br>
            <a:r>
              <a:rPr lang="en-US" altLang="ko-KR" sz="1050" dirty="0"/>
              <a:t>: 800</a:t>
            </a:r>
            <a:endParaRPr lang="ko-KR" altLang="en-US" sz="105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FE24C9-91E0-4952-A7A1-568C82C18241}"/>
              </a:ext>
            </a:extLst>
          </p:cNvPr>
          <p:cNvSpPr/>
          <p:nvPr/>
        </p:nvSpPr>
        <p:spPr>
          <a:xfrm>
            <a:off x="2890647" y="2637381"/>
            <a:ext cx="3830664" cy="259449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2CAA0C-1A5D-421A-AB4C-8B8DBDDFB718}"/>
              </a:ext>
            </a:extLst>
          </p:cNvPr>
          <p:cNvSpPr txBox="1"/>
          <p:nvPr/>
        </p:nvSpPr>
        <p:spPr>
          <a:xfrm>
            <a:off x="2976074" y="2759013"/>
            <a:ext cx="374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CRect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m_rtDisplayedROIOnCanvas</a:t>
            </a:r>
            <a:b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: L : 300, T : 0, R : 900, B : 600 </a:t>
            </a:r>
            <a:endParaRPr lang="ko-KR" altLang="en-US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97768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Coordinate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 Source Code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 Image Coordinate system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7B1E89-FFFD-4FE3-8AB6-51C2EC8EB623}"/>
              </a:ext>
            </a:extLst>
          </p:cNvPr>
          <p:cNvSpPr/>
          <p:nvPr/>
        </p:nvSpPr>
        <p:spPr>
          <a:xfrm>
            <a:off x="920552" y="2635282"/>
            <a:ext cx="7416824" cy="25939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DD1982-F414-41CC-80BA-2CBB0D8558B5}"/>
              </a:ext>
            </a:extLst>
          </p:cNvPr>
          <p:cNvCxnSpPr>
            <a:cxnSpLocks/>
          </p:cNvCxnSpPr>
          <p:nvPr/>
        </p:nvCxnSpPr>
        <p:spPr>
          <a:xfrm>
            <a:off x="2491991" y="2090057"/>
            <a:ext cx="361741" cy="48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1A6A65-885F-4452-89B5-87E865895857}"/>
              </a:ext>
            </a:extLst>
          </p:cNvPr>
          <p:cNvSpPr txBox="1"/>
          <p:nvPr/>
        </p:nvSpPr>
        <p:spPr>
          <a:xfrm>
            <a:off x="1900606" y="1747679"/>
            <a:ext cx="76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Origin</a:t>
            </a:r>
          </a:p>
          <a:p>
            <a:r>
              <a:rPr lang="en-US" altLang="ko-KR" sz="1400" dirty="0"/>
              <a:t>(0,0)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8069D-4989-46E5-9148-CD14799BC348}"/>
              </a:ext>
            </a:extLst>
          </p:cNvPr>
          <p:cNvSpPr txBox="1"/>
          <p:nvPr/>
        </p:nvSpPr>
        <p:spPr>
          <a:xfrm>
            <a:off x="867659" y="5255953"/>
            <a:ext cx="1051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Canvas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A8ED05-A643-46E1-A6AA-4CF8DF9B3332}"/>
              </a:ext>
            </a:extLst>
          </p:cNvPr>
          <p:cNvSpPr/>
          <p:nvPr/>
        </p:nvSpPr>
        <p:spPr>
          <a:xfrm>
            <a:off x="2898503" y="2079628"/>
            <a:ext cx="3816920" cy="36174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DCB911-FFB1-42B6-A105-62B9DD15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55" y="2101453"/>
            <a:ext cx="3789995" cy="3582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B0DC9B-DB3F-4EA9-9E27-420009030A7D}"/>
              </a:ext>
            </a:extLst>
          </p:cNvPr>
          <p:cNvSpPr txBox="1"/>
          <p:nvPr/>
        </p:nvSpPr>
        <p:spPr>
          <a:xfrm>
            <a:off x="2863780" y="5745574"/>
            <a:ext cx="1051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Image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A0907E-8C7F-480C-A341-CB0BA9236A35}"/>
              </a:ext>
            </a:extLst>
          </p:cNvPr>
          <p:cNvSpPr/>
          <p:nvPr/>
        </p:nvSpPr>
        <p:spPr>
          <a:xfrm>
            <a:off x="2807973" y="2547764"/>
            <a:ext cx="198796" cy="214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9065BD-4423-49E6-8A23-FF5585B4BF27}"/>
              </a:ext>
            </a:extLst>
          </p:cNvPr>
          <p:cNvCxnSpPr/>
          <p:nvPr/>
        </p:nvCxnSpPr>
        <p:spPr>
          <a:xfrm>
            <a:off x="6852294" y="2079628"/>
            <a:ext cx="0" cy="555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17552FC-8D21-4C0C-89F8-D829993BB8B4}"/>
              </a:ext>
            </a:extLst>
          </p:cNvPr>
          <p:cNvCxnSpPr>
            <a:cxnSpLocks/>
          </p:cNvCxnSpPr>
          <p:nvPr/>
        </p:nvCxnSpPr>
        <p:spPr>
          <a:xfrm flipV="1">
            <a:off x="704528" y="2635282"/>
            <a:ext cx="0" cy="25939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EBD879-8D67-4E32-AEA5-5D925353BBDD}"/>
              </a:ext>
            </a:extLst>
          </p:cNvPr>
          <p:cNvSpPr txBox="1"/>
          <p:nvPr/>
        </p:nvSpPr>
        <p:spPr>
          <a:xfrm>
            <a:off x="30793" y="3429000"/>
            <a:ext cx="961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Canvas </a:t>
            </a:r>
            <a:br>
              <a:rPr lang="en-US" altLang="ko-KR" sz="1050" dirty="0"/>
            </a:br>
            <a:r>
              <a:rPr lang="en-US" altLang="ko-KR" sz="1050" dirty="0"/>
              <a:t>Height </a:t>
            </a:r>
            <a:br>
              <a:rPr lang="en-US" altLang="ko-KR" sz="1050" dirty="0"/>
            </a:br>
            <a:r>
              <a:rPr lang="en-US" altLang="ko-KR" sz="1050" dirty="0"/>
              <a:t>(On Image)</a:t>
            </a:r>
            <a:br>
              <a:rPr lang="en-US" altLang="ko-KR" sz="1050" dirty="0"/>
            </a:br>
            <a:r>
              <a:rPr lang="en-US" altLang="ko-KR" sz="1050" dirty="0"/>
              <a:t>: 1200</a:t>
            </a:r>
            <a:endParaRPr lang="ko-KR" alt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E2A49-64C3-476F-9202-6484A0A36679}"/>
              </a:ext>
            </a:extLst>
          </p:cNvPr>
          <p:cNvSpPr txBox="1"/>
          <p:nvPr/>
        </p:nvSpPr>
        <p:spPr>
          <a:xfrm>
            <a:off x="6900091" y="2220932"/>
            <a:ext cx="9688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200</a:t>
            </a:r>
            <a:endParaRPr lang="ko-KR" altLang="en-US" sz="105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BE3998-D5C7-45FE-A7CA-4C7B4AD3A4B2}"/>
              </a:ext>
            </a:extLst>
          </p:cNvPr>
          <p:cNvCxnSpPr>
            <a:cxnSpLocks/>
          </p:cNvCxnSpPr>
          <p:nvPr/>
        </p:nvCxnSpPr>
        <p:spPr>
          <a:xfrm>
            <a:off x="920552" y="3805829"/>
            <a:ext cx="19432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BDC7F3-4702-4F67-8E21-E3AA2FE1E71B}"/>
              </a:ext>
            </a:extLst>
          </p:cNvPr>
          <p:cNvSpPr txBox="1"/>
          <p:nvPr/>
        </p:nvSpPr>
        <p:spPr>
          <a:xfrm>
            <a:off x="1026295" y="3534170"/>
            <a:ext cx="176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600</a:t>
            </a:r>
            <a:endParaRPr lang="ko-KR" altLang="en-US" sz="105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62F7CEF-0916-4F92-AF82-3A83FEDB1A5F}"/>
              </a:ext>
            </a:extLst>
          </p:cNvPr>
          <p:cNvCxnSpPr>
            <a:cxnSpLocks/>
          </p:cNvCxnSpPr>
          <p:nvPr/>
        </p:nvCxnSpPr>
        <p:spPr>
          <a:xfrm>
            <a:off x="6708403" y="3805829"/>
            <a:ext cx="16216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8F4944-DEF3-4B89-A20F-DAFB9A7BBC9B}"/>
              </a:ext>
            </a:extLst>
          </p:cNvPr>
          <p:cNvSpPr txBox="1"/>
          <p:nvPr/>
        </p:nvSpPr>
        <p:spPr>
          <a:xfrm>
            <a:off x="6814146" y="3534170"/>
            <a:ext cx="111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600</a:t>
            </a:r>
            <a:endParaRPr lang="ko-KR" altLang="en-US" sz="10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B72CC0-4D9C-47F9-82D5-BDC7564DFEAA}"/>
              </a:ext>
            </a:extLst>
          </p:cNvPr>
          <p:cNvCxnSpPr>
            <a:cxnSpLocks/>
          </p:cNvCxnSpPr>
          <p:nvPr/>
        </p:nvCxnSpPr>
        <p:spPr>
          <a:xfrm>
            <a:off x="2920174" y="1937320"/>
            <a:ext cx="37820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836BFC-8CE6-4FBA-BA9B-C352D9A86C09}"/>
              </a:ext>
            </a:extLst>
          </p:cNvPr>
          <p:cNvCxnSpPr>
            <a:cxnSpLocks/>
          </p:cNvCxnSpPr>
          <p:nvPr/>
        </p:nvCxnSpPr>
        <p:spPr>
          <a:xfrm>
            <a:off x="2786476" y="2101453"/>
            <a:ext cx="0" cy="3606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C9458A-86A8-45CE-81EF-76F4AD992784}"/>
              </a:ext>
            </a:extLst>
          </p:cNvPr>
          <p:cNvSpPr txBox="1"/>
          <p:nvPr/>
        </p:nvSpPr>
        <p:spPr>
          <a:xfrm>
            <a:off x="51710" y="2119441"/>
            <a:ext cx="2741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CRect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m_rtImage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: L:-600, T:-200, R:1800, B:1400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E46F45-9FF1-4DE6-9398-7CE5FCAE803A}"/>
              </a:ext>
            </a:extLst>
          </p:cNvPr>
          <p:cNvSpPr txBox="1"/>
          <p:nvPr/>
        </p:nvSpPr>
        <p:spPr>
          <a:xfrm>
            <a:off x="2924261" y="1678799"/>
            <a:ext cx="1587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Image Width : 1200</a:t>
            </a:r>
            <a:endParaRPr lang="ko-KR" alt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3CC254-E62B-49A7-A380-007862671EDA}"/>
              </a:ext>
            </a:extLst>
          </p:cNvPr>
          <p:cNvSpPr txBox="1"/>
          <p:nvPr/>
        </p:nvSpPr>
        <p:spPr>
          <a:xfrm>
            <a:off x="1747798" y="2964987"/>
            <a:ext cx="10657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Image Height </a:t>
            </a:r>
            <a:br>
              <a:rPr lang="en-US" altLang="ko-KR" sz="1050" dirty="0"/>
            </a:br>
            <a:r>
              <a:rPr lang="en-US" altLang="ko-KR" sz="1050" dirty="0"/>
              <a:t>: 1600</a:t>
            </a:r>
            <a:endParaRPr lang="ko-KR" altLang="en-US" sz="105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33BDFA1-910C-4B2F-B702-7D28AE19316D}"/>
              </a:ext>
            </a:extLst>
          </p:cNvPr>
          <p:cNvCxnSpPr>
            <a:cxnSpLocks/>
          </p:cNvCxnSpPr>
          <p:nvPr/>
        </p:nvCxnSpPr>
        <p:spPr>
          <a:xfrm>
            <a:off x="6852294" y="5235191"/>
            <a:ext cx="0" cy="484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1FB86B4-3F85-479C-874B-0AA46593E6CD}"/>
              </a:ext>
            </a:extLst>
          </p:cNvPr>
          <p:cNvSpPr txBox="1"/>
          <p:nvPr/>
        </p:nvSpPr>
        <p:spPr>
          <a:xfrm>
            <a:off x="6900091" y="5305776"/>
            <a:ext cx="9688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200</a:t>
            </a:r>
            <a:endParaRPr lang="ko-KR" altLang="en-US" sz="105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7165272-290E-437E-9413-0599092281E7}"/>
              </a:ext>
            </a:extLst>
          </p:cNvPr>
          <p:cNvCxnSpPr>
            <a:cxnSpLocks/>
          </p:cNvCxnSpPr>
          <p:nvPr/>
        </p:nvCxnSpPr>
        <p:spPr>
          <a:xfrm>
            <a:off x="1026295" y="6117434"/>
            <a:ext cx="73110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FBB13-2C17-4D78-A6A8-F94A5B349372}"/>
              </a:ext>
            </a:extLst>
          </p:cNvPr>
          <p:cNvSpPr txBox="1"/>
          <p:nvPr/>
        </p:nvSpPr>
        <p:spPr>
          <a:xfrm>
            <a:off x="1155750" y="6220654"/>
            <a:ext cx="22130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Canvas Width (On Image) : 2400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299BF6-D345-4A16-9868-F1CECA3CF962}"/>
              </a:ext>
            </a:extLst>
          </p:cNvPr>
          <p:cNvSpPr/>
          <p:nvPr/>
        </p:nvSpPr>
        <p:spPr>
          <a:xfrm>
            <a:off x="2890647" y="2637381"/>
            <a:ext cx="3830664" cy="259449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8EBCF3-2ABF-4C8E-997D-7C80E7CA58D7}"/>
              </a:ext>
            </a:extLst>
          </p:cNvPr>
          <p:cNvSpPr txBox="1"/>
          <p:nvPr/>
        </p:nvSpPr>
        <p:spPr>
          <a:xfrm>
            <a:off x="2976074" y="2730733"/>
            <a:ext cx="374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CRect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m_rtDisplayedROIOnImage</a:t>
            </a:r>
            <a:b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: X : 300, Y : -100, Width : 600, Height : 800 </a:t>
            </a:r>
            <a:endParaRPr lang="ko-KR" altLang="en-US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5695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Coordinate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 Source Code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 Drawing Coordinate system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7B1E89-FFFD-4FE3-8AB6-51C2EC8EB623}"/>
              </a:ext>
            </a:extLst>
          </p:cNvPr>
          <p:cNvSpPr/>
          <p:nvPr/>
        </p:nvSpPr>
        <p:spPr>
          <a:xfrm>
            <a:off x="910133" y="2626119"/>
            <a:ext cx="7416824" cy="25939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DD1982-F414-41CC-80BA-2CBB0D8558B5}"/>
              </a:ext>
            </a:extLst>
          </p:cNvPr>
          <p:cNvCxnSpPr>
            <a:cxnSpLocks/>
          </p:cNvCxnSpPr>
          <p:nvPr/>
        </p:nvCxnSpPr>
        <p:spPr>
          <a:xfrm>
            <a:off x="270640" y="2382459"/>
            <a:ext cx="649912" cy="2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1A6A65-885F-4452-89B5-87E865895857}"/>
              </a:ext>
            </a:extLst>
          </p:cNvPr>
          <p:cNvSpPr txBox="1"/>
          <p:nvPr/>
        </p:nvSpPr>
        <p:spPr>
          <a:xfrm>
            <a:off x="70967" y="1818018"/>
            <a:ext cx="92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Origin</a:t>
            </a:r>
          </a:p>
          <a:p>
            <a:r>
              <a:rPr lang="en-US" altLang="ko-KR" sz="1400" dirty="0"/>
              <a:t>(0,0)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8069D-4989-46E5-9148-CD14799BC348}"/>
              </a:ext>
            </a:extLst>
          </p:cNvPr>
          <p:cNvSpPr txBox="1"/>
          <p:nvPr/>
        </p:nvSpPr>
        <p:spPr>
          <a:xfrm>
            <a:off x="867659" y="5255953"/>
            <a:ext cx="1051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Canvas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A8ED05-A643-46E1-A6AA-4CF8DF9B3332}"/>
              </a:ext>
            </a:extLst>
          </p:cNvPr>
          <p:cNvSpPr/>
          <p:nvPr/>
        </p:nvSpPr>
        <p:spPr>
          <a:xfrm>
            <a:off x="3591840" y="2893546"/>
            <a:ext cx="1794076" cy="168850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0DC9B-DB3F-4EA9-9E27-420009030A7D}"/>
              </a:ext>
            </a:extLst>
          </p:cNvPr>
          <p:cNvSpPr txBox="1"/>
          <p:nvPr/>
        </p:nvSpPr>
        <p:spPr>
          <a:xfrm>
            <a:off x="2512088" y="3665566"/>
            <a:ext cx="1051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Image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A0907E-8C7F-480C-A341-CB0BA9236A35}"/>
              </a:ext>
            </a:extLst>
          </p:cNvPr>
          <p:cNvSpPr/>
          <p:nvPr/>
        </p:nvSpPr>
        <p:spPr>
          <a:xfrm>
            <a:off x="848544" y="2537716"/>
            <a:ext cx="198796" cy="214154"/>
          </a:xfrm>
          <a:prstGeom prst="ellipse">
            <a:avLst/>
          </a:prstGeom>
          <a:noFill/>
          <a:ln>
            <a:solidFill>
              <a:srgbClr val="186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9065BD-4423-49E6-8A23-FF5585B4BF27}"/>
              </a:ext>
            </a:extLst>
          </p:cNvPr>
          <p:cNvCxnSpPr>
            <a:cxnSpLocks/>
          </p:cNvCxnSpPr>
          <p:nvPr/>
        </p:nvCxnSpPr>
        <p:spPr>
          <a:xfrm>
            <a:off x="5445525" y="2642336"/>
            <a:ext cx="0" cy="261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E9073D8-29A6-43A0-9C7C-9F2909CA062F}"/>
              </a:ext>
            </a:extLst>
          </p:cNvPr>
          <p:cNvCxnSpPr/>
          <p:nvPr/>
        </p:nvCxnSpPr>
        <p:spPr>
          <a:xfrm>
            <a:off x="920552" y="6167191"/>
            <a:ext cx="7416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9F46B7-A005-4A2B-9E73-91D736896E4E}"/>
              </a:ext>
            </a:extLst>
          </p:cNvPr>
          <p:cNvSpPr txBox="1"/>
          <p:nvPr/>
        </p:nvSpPr>
        <p:spPr>
          <a:xfrm>
            <a:off x="1026295" y="6237177"/>
            <a:ext cx="176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Canvas Width : 1200</a:t>
            </a:r>
            <a:endParaRPr lang="ko-KR" altLang="en-US" sz="105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17552FC-8D21-4C0C-89F8-D829993BB8B4}"/>
              </a:ext>
            </a:extLst>
          </p:cNvPr>
          <p:cNvCxnSpPr>
            <a:cxnSpLocks/>
          </p:cNvCxnSpPr>
          <p:nvPr/>
        </p:nvCxnSpPr>
        <p:spPr>
          <a:xfrm flipV="1">
            <a:off x="704528" y="2635282"/>
            <a:ext cx="0" cy="25939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EBD879-8D67-4E32-AEA5-5D925353BBDD}"/>
              </a:ext>
            </a:extLst>
          </p:cNvPr>
          <p:cNvSpPr txBox="1"/>
          <p:nvPr/>
        </p:nvSpPr>
        <p:spPr>
          <a:xfrm>
            <a:off x="57416" y="3429000"/>
            <a:ext cx="6517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Canvas </a:t>
            </a:r>
            <a:br>
              <a:rPr lang="en-US" altLang="ko-KR" sz="1050" dirty="0"/>
            </a:br>
            <a:r>
              <a:rPr lang="en-US" altLang="ko-KR" sz="1050" dirty="0"/>
              <a:t>Height </a:t>
            </a:r>
            <a:br>
              <a:rPr lang="en-US" altLang="ko-KR" sz="1050" dirty="0"/>
            </a:br>
            <a:r>
              <a:rPr lang="en-US" altLang="ko-KR" sz="1050" dirty="0"/>
              <a:t>: 600</a:t>
            </a:r>
            <a:endParaRPr lang="ko-KR" alt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E2A49-64C3-476F-9202-6484A0A36679}"/>
              </a:ext>
            </a:extLst>
          </p:cNvPr>
          <p:cNvSpPr txBox="1"/>
          <p:nvPr/>
        </p:nvSpPr>
        <p:spPr>
          <a:xfrm>
            <a:off x="5473224" y="2622866"/>
            <a:ext cx="1130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2"/>
                </a:solidFill>
              </a:rPr>
              <a:t>Length : 100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62F7CEF-0916-4F92-AF82-3A83FEDB1A5F}"/>
              </a:ext>
            </a:extLst>
          </p:cNvPr>
          <p:cNvCxnSpPr>
            <a:cxnSpLocks/>
          </p:cNvCxnSpPr>
          <p:nvPr/>
        </p:nvCxnSpPr>
        <p:spPr>
          <a:xfrm>
            <a:off x="3557116" y="2492896"/>
            <a:ext cx="18689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C9458A-86A8-45CE-81EF-76F4AD992784}"/>
              </a:ext>
            </a:extLst>
          </p:cNvPr>
          <p:cNvSpPr txBox="1"/>
          <p:nvPr/>
        </p:nvSpPr>
        <p:spPr>
          <a:xfrm>
            <a:off x="693861" y="1757700"/>
            <a:ext cx="2140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CRect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m_rtCanvas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: L:0, T:0, R:1200, B:600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DFD28-E5AD-4499-8A19-488EDDE9835E}"/>
              </a:ext>
            </a:extLst>
          </p:cNvPr>
          <p:cNvSpPr txBox="1"/>
          <p:nvPr/>
        </p:nvSpPr>
        <p:spPr>
          <a:xfrm>
            <a:off x="5507151" y="3833957"/>
            <a:ext cx="11305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Image Height</a:t>
            </a:r>
            <a:br>
              <a:rPr lang="en-US" altLang="ko-KR" sz="1050" dirty="0"/>
            </a:br>
            <a:r>
              <a:rPr lang="en-US" altLang="ko-KR" sz="1050" dirty="0"/>
              <a:t>(On Canvas)</a:t>
            </a:r>
            <a:br>
              <a:rPr lang="en-US" altLang="ko-KR" sz="1050" dirty="0"/>
            </a:br>
            <a:r>
              <a:rPr lang="en-US" altLang="ko-KR" sz="1050" dirty="0"/>
              <a:t>: 300</a:t>
            </a:r>
            <a:endParaRPr lang="ko-KR" altLang="en-US" sz="105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7AA91BC-43CA-4AF6-A245-B03BA2FE156F}"/>
              </a:ext>
            </a:extLst>
          </p:cNvPr>
          <p:cNvCxnSpPr>
            <a:cxnSpLocks/>
          </p:cNvCxnSpPr>
          <p:nvPr/>
        </p:nvCxnSpPr>
        <p:spPr>
          <a:xfrm>
            <a:off x="5445525" y="4601038"/>
            <a:ext cx="0" cy="614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EC20615-A4FC-46D5-9E45-A411D27F3B5A}"/>
              </a:ext>
            </a:extLst>
          </p:cNvPr>
          <p:cNvSpPr txBox="1"/>
          <p:nvPr/>
        </p:nvSpPr>
        <p:spPr>
          <a:xfrm>
            <a:off x="5473224" y="4772487"/>
            <a:ext cx="1223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Length : 200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6FF5491-215D-4BDF-97D7-2C5653563162}"/>
              </a:ext>
            </a:extLst>
          </p:cNvPr>
          <p:cNvCxnSpPr>
            <a:cxnSpLocks/>
          </p:cNvCxnSpPr>
          <p:nvPr/>
        </p:nvCxnSpPr>
        <p:spPr>
          <a:xfrm>
            <a:off x="5445525" y="2902866"/>
            <a:ext cx="0" cy="1699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6C876EE-4576-4CE1-911A-43BF3EC56C55}"/>
              </a:ext>
            </a:extLst>
          </p:cNvPr>
          <p:cNvSpPr txBox="1"/>
          <p:nvPr/>
        </p:nvSpPr>
        <p:spPr>
          <a:xfrm>
            <a:off x="5473225" y="3586781"/>
            <a:ext cx="9688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300</a:t>
            </a:r>
            <a:endParaRPr lang="ko-KR" altLang="en-US" sz="10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DCB911-FFB1-42B6-A105-62B9DD15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257" y="2901811"/>
            <a:ext cx="1767151" cy="167018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FE24C9-91E0-4952-A7A1-568C82C18241}"/>
              </a:ext>
            </a:extLst>
          </p:cNvPr>
          <p:cNvSpPr/>
          <p:nvPr/>
        </p:nvSpPr>
        <p:spPr>
          <a:xfrm>
            <a:off x="3597310" y="3284984"/>
            <a:ext cx="1788606" cy="1607805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39FB260-6E53-427C-8A33-11C0BCF42EF4}"/>
              </a:ext>
            </a:extLst>
          </p:cNvPr>
          <p:cNvCxnSpPr>
            <a:cxnSpLocks/>
          </p:cNvCxnSpPr>
          <p:nvPr/>
        </p:nvCxnSpPr>
        <p:spPr>
          <a:xfrm>
            <a:off x="3496145" y="2641609"/>
            <a:ext cx="0" cy="614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C5091AE-922B-4CB3-984B-B2982FD3A6BF}"/>
              </a:ext>
            </a:extLst>
          </p:cNvPr>
          <p:cNvSpPr txBox="1"/>
          <p:nvPr/>
        </p:nvSpPr>
        <p:spPr>
          <a:xfrm>
            <a:off x="2494525" y="2803010"/>
            <a:ext cx="1184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Length : 200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DE6FAB-D261-45C2-AC69-C760FA4077EE}"/>
              </a:ext>
            </a:extLst>
          </p:cNvPr>
          <p:cNvCxnSpPr>
            <a:cxnSpLocks/>
          </p:cNvCxnSpPr>
          <p:nvPr/>
        </p:nvCxnSpPr>
        <p:spPr>
          <a:xfrm>
            <a:off x="3496145" y="4933360"/>
            <a:ext cx="0" cy="261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2446359-253C-409F-BC62-8411B5D5DCF1}"/>
              </a:ext>
            </a:extLst>
          </p:cNvPr>
          <p:cNvSpPr txBox="1"/>
          <p:nvPr/>
        </p:nvSpPr>
        <p:spPr>
          <a:xfrm>
            <a:off x="2464381" y="4933987"/>
            <a:ext cx="12244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2"/>
                </a:solidFill>
              </a:rPr>
              <a:t>Length : 100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A14B2C0-8AD0-4353-88FE-01C758254251}"/>
              </a:ext>
            </a:extLst>
          </p:cNvPr>
          <p:cNvCxnSpPr>
            <a:cxnSpLocks/>
          </p:cNvCxnSpPr>
          <p:nvPr/>
        </p:nvCxnSpPr>
        <p:spPr>
          <a:xfrm>
            <a:off x="3496145" y="3264606"/>
            <a:ext cx="0" cy="16490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8328CA-7BA0-4846-813C-38D1DDA99AD4}"/>
              </a:ext>
            </a:extLst>
          </p:cNvPr>
          <p:cNvSpPr txBox="1"/>
          <p:nvPr/>
        </p:nvSpPr>
        <p:spPr>
          <a:xfrm>
            <a:off x="3920221" y="2211189"/>
            <a:ext cx="111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300</a:t>
            </a:r>
            <a:endParaRPr lang="ko-KR" altLang="en-US" sz="105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CEA973-0B99-4B8C-BF07-0DB86A072516}"/>
              </a:ext>
            </a:extLst>
          </p:cNvPr>
          <p:cNvSpPr txBox="1"/>
          <p:nvPr/>
        </p:nvSpPr>
        <p:spPr>
          <a:xfrm>
            <a:off x="2903975" y="5304769"/>
            <a:ext cx="374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CRect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m_rtDrawRectOnCanvas</a:t>
            </a:r>
            <a:b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: L : 450, T : 200, R : 750, B : 500</a:t>
            </a:r>
            <a:endParaRPr lang="ko-KR" altLang="en-US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1B897EA-05E3-4C1B-8E14-0953E8BD9B68}"/>
              </a:ext>
            </a:extLst>
          </p:cNvPr>
          <p:cNvCxnSpPr>
            <a:cxnSpLocks/>
          </p:cNvCxnSpPr>
          <p:nvPr/>
        </p:nvCxnSpPr>
        <p:spPr>
          <a:xfrm>
            <a:off x="890407" y="2492896"/>
            <a:ext cx="26164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2433C6F-4727-4676-BD20-308D2D4BFEFE}"/>
              </a:ext>
            </a:extLst>
          </p:cNvPr>
          <p:cNvSpPr txBox="1"/>
          <p:nvPr/>
        </p:nvSpPr>
        <p:spPr>
          <a:xfrm>
            <a:off x="1789971" y="2211189"/>
            <a:ext cx="111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450</a:t>
            </a:r>
            <a:endParaRPr lang="ko-KR" altLang="en-US" sz="105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80FB738-01F6-43D2-9538-329A0CE61A37}"/>
              </a:ext>
            </a:extLst>
          </p:cNvPr>
          <p:cNvCxnSpPr>
            <a:cxnSpLocks/>
          </p:cNvCxnSpPr>
          <p:nvPr/>
        </p:nvCxnSpPr>
        <p:spPr>
          <a:xfrm>
            <a:off x="5462407" y="2492896"/>
            <a:ext cx="2837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437F00A-7578-4697-A7A5-4BD054626C8E}"/>
              </a:ext>
            </a:extLst>
          </p:cNvPr>
          <p:cNvSpPr txBox="1"/>
          <p:nvPr/>
        </p:nvSpPr>
        <p:spPr>
          <a:xfrm>
            <a:off x="6361971" y="2211189"/>
            <a:ext cx="111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Length : 450</a:t>
            </a:r>
            <a:endParaRPr lang="ko-KR" altLang="en-US" sz="105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29D7AE3-BA30-41D1-B92A-8462C5DE96F3}"/>
              </a:ext>
            </a:extLst>
          </p:cNvPr>
          <p:cNvSpPr txBox="1"/>
          <p:nvPr/>
        </p:nvSpPr>
        <p:spPr>
          <a:xfrm>
            <a:off x="3847316" y="1623319"/>
            <a:ext cx="11305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Image Width</a:t>
            </a:r>
            <a:br>
              <a:rPr lang="en-US" altLang="ko-KR" sz="1050" dirty="0"/>
            </a:br>
            <a:r>
              <a:rPr lang="en-US" altLang="ko-KR" sz="1050" dirty="0"/>
              <a:t>(On Canvas)</a:t>
            </a:r>
            <a:br>
              <a:rPr lang="en-US" altLang="ko-KR" sz="1050" dirty="0"/>
            </a:br>
            <a:r>
              <a:rPr lang="en-US" altLang="ko-KR" sz="1050" dirty="0"/>
              <a:t>: 300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23993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56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(</a:t>
            </a:r>
            <a:r>
              <a:rPr lang="ko-KR" altLang="en-US" dirty="0"/>
              <a:t>수치해석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Polynomial Regression (1)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개요 </a:t>
            </a:r>
            <a:r>
              <a:rPr lang="en-US" altLang="ko-KR" sz="1400" dirty="0"/>
              <a:t>: </a:t>
            </a:r>
            <a:r>
              <a:rPr lang="ko-KR" altLang="en-US" sz="1400" dirty="0"/>
              <a:t>주어진 </a:t>
            </a:r>
            <a:r>
              <a:rPr lang="en-US" altLang="ko-KR" sz="1400" dirty="0"/>
              <a:t>n</a:t>
            </a:r>
            <a:r>
              <a:rPr lang="ko-KR" altLang="en-US" sz="1400" dirty="0"/>
              <a:t>개의 </a:t>
            </a:r>
            <a:r>
              <a:rPr lang="en-US" altLang="ko-KR" sz="1400" dirty="0"/>
              <a:t>Data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[</a:t>
            </a:r>
            <a:r>
              <a:rPr lang="ko-KR" altLang="en-US" sz="1400" dirty="0"/>
              <a:t>가장 잘 표현하는 다항식</a:t>
            </a:r>
            <a:r>
              <a:rPr lang="en-US" altLang="ko-KR" sz="1400" dirty="0"/>
              <a:t>]</a:t>
            </a:r>
            <a:r>
              <a:rPr lang="ko-KR" altLang="en-US" sz="1400" dirty="0"/>
              <a:t>을 구하는 것이 목적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상세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x</a:t>
            </a:r>
            <a:r>
              <a:rPr lang="ko-KR" altLang="en-US" sz="1400" dirty="0"/>
              <a:t>대한 </a:t>
            </a:r>
            <a:r>
              <a:rPr lang="en-US" altLang="ko-KR" sz="1400" dirty="0"/>
              <a:t>m</a:t>
            </a:r>
            <a:r>
              <a:rPr lang="ko-KR" altLang="en-US" sz="1400" dirty="0"/>
              <a:t>차 다항식</a:t>
            </a:r>
            <a:r>
              <a:rPr lang="en-US" altLang="ko-KR" sz="1400" dirty="0"/>
              <a:t>(m-</a:t>
            </a:r>
            <a:r>
              <a:rPr lang="en-US" altLang="ko-KR" sz="1400" dirty="0" err="1"/>
              <a:t>th</a:t>
            </a:r>
            <a:r>
              <a:rPr lang="ko-KR" altLang="en-US" sz="1400" dirty="0"/>
              <a:t> </a:t>
            </a:r>
            <a:r>
              <a:rPr lang="en-US" altLang="ko-KR" sz="1400" dirty="0"/>
              <a:t>order</a:t>
            </a:r>
            <a:r>
              <a:rPr lang="ko-KR" altLang="en-US" sz="1400" dirty="0"/>
              <a:t> </a:t>
            </a:r>
            <a:r>
              <a:rPr lang="en-US" altLang="ko-KR" sz="1400" dirty="0"/>
              <a:t>polynomial</a:t>
            </a:r>
            <a:r>
              <a:rPr lang="ko-KR" altLang="en-US" sz="1400" dirty="0"/>
              <a:t> </a:t>
            </a:r>
            <a:r>
              <a:rPr lang="en-US" altLang="ko-KR" sz="1400" dirty="0"/>
              <a:t>for</a:t>
            </a:r>
            <a:r>
              <a:rPr lang="ko-KR" altLang="en-US" sz="1400" dirty="0"/>
              <a:t> </a:t>
            </a:r>
            <a:r>
              <a:rPr lang="en-US" altLang="ko-KR" sz="1400" dirty="0"/>
              <a:t>x)</a:t>
            </a:r>
            <a:r>
              <a:rPr lang="ko-KR" altLang="en-US" sz="1400" dirty="0"/>
              <a:t>을 다음과 같이 표현 할 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다음과 같이 그림으로 나타낸다고 가정하자</a:t>
            </a:r>
            <a:endParaRPr lang="en-US" altLang="ko-KR" sz="1400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빨간 점 </a:t>
            </a:r>
            <a:r>
              <a:rPr lang="en-US" altLang="ko-KR" sz="1400" dirty="0"/>
              <a:t>: </a:t>
            </a:r>
            <a:r>
              <a:rPr lang="ko-KR" altLang="en-US" sz="1400" dirty="0"/>
              <a:t>주어진 </a:t>
            </a:r>
            <a:r>
              <a:rPr lang="en-US" altLang="ko-KR" sz="1400" dirty="0"/>
              <a:t>Data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 sz="1400" dirty="0"/>
              <a:t>파란 선 </a:t>
            </a:r>
            <a:r>
              <a:rPr lang="en-US" altLang="ko-KR" sz="1400" dirty="0"/>
              <a:t>: </a:t>
            </a:r>
            <a:r>
              <a:rPr lang="ko-KR" altLang="en-US" sz="1400" dirty="0"/>
              <a:t>주어진 </a:t>
            </a:r>
            <a:r>
              <a:rPr lang="en-US" altLang="ko-KR" sz="1400" dirty="0"/>
              <a:t>Data</a:t>
            </a:r>
            <a:r>
              <a:rPr lang="ko-KR" altLang="en-US" sz="1400" dirty="0"/>
              <a:t>를 가장 잘 표현하는 다항식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Data</a:t>
            </a:r>
            <a:r>
              <a:rPr lang="ko-KR" altLang="en-US" sz="1400" dirty="0"/>
              <a:t>의 개수가 다항식의 차수</a:t>
            </a:r>
            <a:r>
              <a:rPr lang="en-US" altLang="ko-KR" sz="1400" dirty="0"/>
              <a:t>(m) </a:t>
            </a:r>
            <a:r>
              <a:rPr lang="ko-KR" altLang="en-US" sz="1400" dirty="0"/>
              <a:t>보다 항상 커야 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구하고자 하는 것은 다항식의 계수 </a:t>
            </a:r>
            <a:r>
              <a:rPr lang="en-US" altLang="ko-KR" sz="1400" dirty="0"/>
              <a:t>(a0, a1, a2, …, am)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선형 회귀 분석과 마찬가지로 오차를 제곱해서 그 합이 최소화 되는 계수를 구하는 방법</a:t>
            </a:r>
            <a:br>
              <a:rPr lang="en-US" altLang="ko-KR" sz="1400" dirty="0"/>
            </a:b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 err="1"/>
              <a:t>i</a:t>
            </a:r>
            <a:r>
              <a:rPr lang="ko-KR" altLang="en-US" sz="1400" dirty="0"/>
              <a:t>번째 </a:t>
            </a:r>
            <a:r>
              <a:rPr lang="en-US" altLang="ko-KR" sz="1400" dirty="0"/>
              <a:t>Data</a:t>
            </a:r>
            <a:r>
              <a:rPr lang="ko-KR" altLang="en-US" sz="1400" dirty="0"/>
              <a:t>와 다항식 사이의 오차는 다음과 같고 이를 제곱하면 우측과 같은 식이 나온다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이제 오차의 제곱의 합을 </a:t>
            </a:r>
            <a:r>
              <a:rPr lang="en-US" altLang="ko-KR" sz="1400" dirty="0"/>
              <a:t>Sr </a:t>
            </a:r>
            <a:r>
              <a:rPr lang="ko-KR" altLang="en-US" sz="1400" dirty="0"/>
              <a:t>이라 하면 다음과 같이 되겠다</a:t>
            </a:r>
            <a:r>
              <a:rPr lang="en-US" altLang="ko-KR" sz="14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68C097-37A8-4541-ADD2-58279240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89" y="1434606"/>
            <a:ext cx="2021857" cy="2126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371FF2-8505-43F7-B86C-60786971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83" y="3626631"/>
            <a:ext cx="2006766" cy="14931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56FB28-DDBB-403F-BA14-E2554AA95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76" y="2348880"/>
            <a:ext cx="2448272" cy="2921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6D547B-98A4-43F8-9270-D5F14A714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577" y="4717042"/>
            <a:ext cx="1368152" cy="4968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23755F-0841-4231-A497-24B73A653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576" y="5554983"/>
            <a:ext cx="2276475" cy="371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C470E3-BCEE-4F23-A4E0-07558D988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631" y="5505711"/>
            <a:ext cx="2486025" cy="4286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7C6AB14-7A5E-485A-84A7-6ACDE1871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955" y="6182310"/>
            <a:ext cx="2557909" cy="5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2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(</a:t>
            </a:r>
            <a:r>
              <a:rPr lang="ko-KR" altLang="en-US" dirty="0"/>
              <a:t>수치해석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Polynomial Regression (2)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상세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구하고자 하는 것은  잘 표현하는 다항식임을 상기시키면서 오차의 제곱의 합이 최소화되어야 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Sr</a:t>
            </a:r>
            <a:r>
              <a:rPr lang="ko-KR" altLang="en-US" sz="1400" dirty="0"/>
              <a:t>이 최소가 되어야 하므로 </a:t>
            </a:r>
            <a:r>
              <a:rPr lang="en-US" altLang="ko-KR" sz="1400" dirty="0"/>
              <a:t>Sr</a:t>
            </a:r>
            <a:r>
              <a:rPr lang="ko-KR" altLang="en-US" sz="1400" dirty="0"/>
              <a:t>을 미분하면 </a:t>
            </a:r>
            <a:r>
              <a:rPr lang="en-US" altLang="ko-KR" sz="1400" dirty="0"/>
              <a:t>0</a:t>
            </a:r>
            <a:r>
              <a:rPr lang="ko-KR" altLang="en-US" sz="1400" dirty="0"/>
              <a:t>이 되어야 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각 미지수 </a:t>
            </a:r>
            <a:r>
              <a:rPr lang="en-US" altLang="ko-KR" sz="1400" dirty="0"/>
              <a:t>a0, a1, a2</a:t>
            </a:r>
            <a:r>
              <a:rPr lang="ko-KR" altLang="en-US" sz="1400" dirty="0"/>
              <a:t>로 미분한 것이 </a:t>
            </a:r>
            <a:r>
              <a:rPr lang="en-US" altLang="ko-KR" sz="1400" dirty="0"/>
              <a:t>0</a:t>
            </a:r>
            <a:r>
              <a:rPr lang="ko-KR" altLang="en-US" sz="1400" dirty="0"/>
              <a:t>이어야 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이렇게 </a:t>
            </a:r>
            <a:r>
              <a:rPr lang="en-US" altLang="ko-KR" sz="1400" dirty="0"/>
              <a:t>3</a:t>
            </a:r>
            <a:r>
              <a:rPr lang="ko-KR" altLang="en-US" sz="1400" dirty="0"/>
              <a:t>개의 방정식과 </a:t>
            </a:r>
            <a:r>
              <a:rPr lang="en-US" altLang="ko-KR" sz="1400" dirty="0"/>
              <a:t>3</a:t>
            </a:r>
            <a:r>
              <a:rPr lang="ko-KR" altLang="en-US" sz="1400" dirty="0"/>
              <a:t>개의 미지수가 되므로 유일한 해를 가지는 방정식이 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이를 정리하고 연립방정식을 풀게 되면 가장 잘 표현하는 </a:t>
            </a:r>
            <a:r>
              <a:rPr lang="en-US" altLang="ko-KR" sz="1400" dirty="0"/>
              <a:t>2</a:t>
            </a:r>
            <a:r>
              <a:rPr lang="ko-KR" altLang="en-US" sz="1400" dirty="0"/>
              <a:t>차 다항식을 얻게 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만약 </a:t>
            </a:r>
            <a:r>
              <a:rPr lang="en-US" altLang="ko-KR" sz="1400" dirty="0"/>
              <a:t>m</a:t>
            </a:r>
            <a:r>
              <a:rPr lang="ko-KR" altLang="en-US" sz="1400" dirty="0"/>
              <a:t>차 다항식이라고 하면</a:t>
            </a:r>
            <a:r>
              <a:rPr lang="en-US" altLang="ko-KR" sz="1400" dirty="0"/>
              <a:t>, (m+1) X (m+1) </a:t>
            </a:r>
            <a:r>
              <a:rPr lang="ko-KR" altLang="en-US" sz="1400" dirty="0"/>
              <a:t>인 행렬이 나온다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42730-78D3-4320-A7D7-D4EB16AF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7" y="2636912"/>
            <a:ext cx="2160240" cy="4873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6B753B-4250-40DF-9DB7-AC68219B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04" y="3527210"/>
            <a:ext cx="2475944" cy="11878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A3D937-169E-4740-9565-1285715FD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425" y="3409716"/>
            <a:ext cx="1988571" cy="11878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59DC-FF05-456D-9BE1-D6E984AD6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274" y="5216843"/>
            <a:ext cx="2244848" cy="1227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938E3-0D6C-4BF6-87C3-192F96616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4888" y="5216843"/>
            <a:ext cx="2244848" cy="1263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AFF239-658C-4117-B3CC-4A36D61566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502" y="5216843"/>
            <a:ext cx="16954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9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(</a:t>
            </a:r>
            <a:r>
              <a:rPr lang="ko-KR" altLang="en-US" dirty="0"/>
              <a:t>수치해석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Lagrange’s method (1)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Interpolation</a:t>
            </a:r>
            <a:r>
              <a:rPr lang="ko-KR" altLang="en-US" sz="1400" dirty="0"/>
              <a:t>에서 </a:t>
            </a:r>
            <a:r>
              <a:rPr lang="en-US" altLang="ko-KR" sz="1400" dirty="0"/>
              <a:t>n</a:t>
            </a:r>
            <a:r>
              <a:rPr lang="ko-KR" altLang="en-US" sz="1400" dirty="0"/>
              <a:t>차 다항식을 구성하려면 </a:t>
            </a:r>
            <a:r>
              <a:rPr lang="en-US" altLang="ko-KR" sz="1400" dirty="0"/>
              <a:t>(n+1)</a:t>
            </a:r>
            <a:r>
              <a:rPr lang="ko-KR" altLang="en-US" sz="1400" dirty="0"/>
              <a:t>개의 데이터가 주어져야 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Lagrange’s method</a:t>
            </a:r>
            <a:r>
              <a:rPr lang="ko-KR" altLang="en-US" sz="1400" dirty="0"/>
              <a:t>을 이용한 </a:t>
            </a:r>
            <a:r>
              <a:rPr lang="en-US" altLang="ko-KR" sz="1400" dirty="0"/>
              <a:t>n</a:t>
            </a:r>
            <a:r>
              <a:rPr lang="ko-KR" altLang="en-US" sz="1400" dirty="0"/>
              <a:t>차 다항식은 다음과 같다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L(x)</a:t>
            </a:r>
            <a:r>
              <a:rPr lang="ko-KR" altLang="en-US" sz="1400" dirty="0"/>
              <a:t>는 가중함수</a:t>
            </a:r>
            <a:r>
              <a:rPr lang="en-US" altLang="ko-KR" sz="1400" dirty="0"/>
              <a:t>(Weighting function) </a:t>
            </a:r>
            <a:r>
              <a:rPr lang="ko-KR" altLang="en-US" sz="1400" dirty="0"/>
              <a:t>이라 부르고</a:t>
            </a:r>
            <a:r>
              <a:rPr lang="en-US" altLang="ko-KR" sz="1400" dirty="0"/>
              <a:t>, </a:t>
            </a:r>
            <a:r>
              <a:rPr lang="ko-KR" altLang="en-US" sz="1400" dirty="0"/>
              <a:t>다음과 같이 정의한다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※ </a:t>
            </a:r>
            <a:r>
              <a:rPr lang="ko-KR" altLang="en-US" sz="1400" dirty="0"/>
              <a:t>이는 </a:t>
            </a:r>
            <a:r>
              <a:rPr lang="en-US" altLang="ko-KR" sz="1400" dirty="0"/>
              <a:t>j=0</a:t>
            </a:r>
            <a:r>
              <a:rPr lang="ko-KR" altLang="en-US" sz="1400" dirty="0"/>
              <a:t>부터 </a:t>
            </a:r>
            <a:r>
              <a:rPr lang="en-US" altLang="ko-KR" sz="1400" dirty="0"/>
              <a:t>n</a:t>
            </a:r>
            <a:r>
              <a:rPr lang="ko-KR" altLang="en-US" sz="1400" dirty="0"/>
              <a:t>까지 일반항을 곱하는데</a:t>
            </a:r>
            <a:r>
              <a:rPr lang="en-US" altLang="ko-KR" sz="1400" dirty="0"/>
              <a:t>, j=</a:t>
            </a:r>
            <a:r>
              <a:rPr lang="en-US" altLang="ko-KR" sz="1400" dirty="0" err="1"/>
              <a:t>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제외한 나머지를 곱하는 것이다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예제</a:t>
            </a:r>
            <a:r>
              <a:rPr lang="en-US" altLang="ko-KR" sz="1400" dirty="0"/>
              <a:t>) 4</a:t>
            </a:r>
            <a:r>
              <a:rPr lang="ko-KR" altLang="en-US" sz="1400" dirty="0"/>
              <a:t>개의 </a:t>
            </a:r>
            <a:r>
              <a:rPr lang="en-US" altLang="ko-KR" sz="1400" dirty="0"/>
              <a:t>Data</a:t>
            </a:r>
            <a:r>
              <a:rPr lang="ko-KR" altLang="en-US" sz="1400" dirty="0"/>
              <a:t>가 주어지고</a:t>
            </a:r>
            <a:r>
              <a:rPr lang="en-US" altLang="ko-KR" sz="1400" dirty="0"/>
              <a:t>, 3</a:t>
            </a:r>
            <a:r>
              <a:rPr lang="ko-KR" altLang="en-US" sz="1400" dirty="0"/>
              <a:t>차 다항식을 구하기 </a:t>
            </a:r>
            <a:r>
              <a:rPr lang="en-US" altLang="ko-KR" sz="1400" dirty="0"/>
              <a:t>[</a:t>
            </a:r>
            <a:r>
              <a:rPr lang="ko-KR" altLang="en-US" sz="1400" dirty="0"/>
              <a:t>주어진 </a:t>
            </a:r>
            <a:r>
              <a:rPr lang="en-US" altLang="ko-KR" sz="1400" dirty="0"/>
              <a:t>Data, (x0, y0), (x1, y1), (x2, y2), (x3, y3) ]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en-US" altLang="ko-KR" sz="1400" dirty="0"/>
              <a:t>3</a:t>
            </a:r>
            <a:r>
              <a:rPr lang="ko-KR" altLang="en-US" sz="1400" dirty="0"/>
              <a:t>차 다항식이므로 </a:t>
            </a:r>
            <a:r>
              <a:rPr lang="en-US" altLang="ko-KR" sz="1400" dirty="0"/>
              <a:t>n=3 </a:t>
            </a:r>
            <a:r>
              <a:rPr lang="ko-KR" altLang="en-US" sz="1400" dirty="0"/>
              <a:t>에서 구해진 식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각각의 가중 함수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FA9979-217E-40CB-BF9A-16213908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1" y="2132856"/>
            <a:ext cx="1656184" cy="5950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F59254-08A5-4BC3-A23F-30894C098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68" y="2965817"/>
            <a:ext cx="1440160" cy="8261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2FBC12-4DD2-42EA-91DC-AD1AC819F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434" y="4756488"/>
            <a:ext cx="4889678" cy="769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99DA47-2B89-4072-BE27-BB2185F8E8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768"/>
          <a:stretch/>
        </p:blipFill>
        <p:spPr>
          <a:xfrm>
            <a:off x="3728864" y="5505976"/>
            <a:ext cx="2974574" cy="13318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B70103-6FD9-4620-8082-379B70E7E5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768"/>
          <a:stretch/>
        </p:blipFill>
        <p:spPr>
          <a:xfrm>
            <a:off x="6779692" y="5516340"/>
            <a:ext cx="2974572" cy="13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(</a:t>
            </a:r>
            <a:r>
              <a:rPr lang="ko-KR" altLang="en-US" dirty="0"/>
              <a:t>수치해석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Lagrange’s method (2)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예제</a:t>
            </a:r>
            <a:r>
              <a:rPr lang="en-US" altLang="ko-KR" sz="1400" dirty="0"/>
              <a:t>) 4</a:t>
            </a:r>
            <a:r>
              <a:rPr lang="ko-KR" altLang="en-US" sz="1400" dirty="0"/>
              <a:t>개의 </a:t>
            </a:r>
            <a:r>
              <a:rPr lang="en-US" altLang="ko-KR" sz="1400" dirty="0"/>
              <a:t>Data</a:t>
            </a:r>
            <a:r>
              <a:rPr lang="ko-KR" altLang="en-US" sz="1400" dirty="0"/>
              <a:t>가 주어지고</a:t>
            </a:r>
            <a:r>
              <a:rPr lang="en-US" altLang="ko-KR" sz="1400" dirty="0"/>
              <a:t>, 3</a:t>
            </a:r>
            <a:r>
              <a:rPr lang="ko-KR" altLang="en-US" sz="1400" dirty="0"/>
              <a:t>차 다항식을 구하기 </a:t>
            </a:r>
            <a:r>
              <a:rPr lang="en-US" altLang="ko-KR" sz="1400" dirty="0"/>
              <a:t>[</a:t>
            </a:r>
            <a:r>
              <a:rPr lang="ko-KR" altLang="en-US" sz="1400" dirty="0"/>
              <a:t>주어진 </a:t>
            </a:r>
            <a:r>
              <a:rPr lang="en-US" altLang="ko-KR" sz="1400" dirty="0"/>
              <a:t>Data, (x0, y0), (x1, y1), (x2, y2), (x3, y3) ]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정리된 식은 다음과 같습니다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2C994E-07FD-49CE-BA74-01D8E89E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1988044"/>
            <a:ext cx="4392488" cy="29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3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56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선형 </a:t>
            </a:r>
            <a:r>
              <a:rPr lang="ko-KR" altLang="en-US" b="1" dirty="0" err="1"/>
              <a:t>보간법</a:t>
            </a:r>
            <a:r>
              <a:rPr lang="ko-KR" altLang="en-US" b="1" dirty="0"/>
              <a:t> </a:t>
            </a:r>
            <a:r>
              <a:rPr lang="en-US" altLang="ko-KR" b="1" dirty="0"/>
              <a:t>(Linear interpolation)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선형 </a:t>
            </a:r>
            <a:r>
              <a:rPr lang="ko-KR" altLang="en-US" sz="1400" dirty="0" err="1"/>
              <a:t>보간법은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두점의</a:t>
            </a:r>
            <a:r>
              <a:rPr lang="ko-KR" altLang="en-US" sz="1400" dirty="0"/>
              <a:t> 값이 주어졌을 때</a:t>
            </a:r>
            <a:r>
              <a:rPr lang="en-US" altLang="ko-KR" sz="1400" dirty="0"/>
              <a:t>, </a:t>
            </a:r>
            <a:r>
              <a:rPr lang="ko-KR" altLang="en-US" sz="1400" dirty="0"/>
              <a:t>그사이에 위치한 값을 추정하기 위하여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직선 거리에 따라 선형적으로 계산하는 방법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점 사이의 관계가 선형이며</a:t>
            </a:r>
            <a:r>
              <a:rPr lang="en-US" altLang="ko-KR" sz="1400" dirty="0"/>
              <a:t>, </a:t>
            </a:r>
            <a:r>
              <a:rPr lang="ko-KR" altLang="en-US" sz="1400" dirty="0"/>
              <a:t>추정된 데이터 오차가 중요하지 않다는 가정하에 아래그림과 같은 삼격형을 이용한다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위 삼각형의 </a:t>
            </a:r>
            <a:r>
              <a:rPr lang="ko-KR" altLang="en-US" sz="1400" dirty="0" err="1"/>
              <a:t>두점</a:t>
            </a:r>
            <a:r>
              <a:rPr lang="ko-KR" altLang="en-US" sz="1400" dirty="0"/>
              <a:t> </a:t>
            </a:r>
            <a:r>
              <a:rPr lang="en-US" altLang="ko-KR" sz="1400" dirty="0"/>
              <a:t>(x1, f(x1)), (x2, f(x2)) </a:t>
            </a:r>
            <a:r>
              <a:rPr lang="ko-KR" altLang="en-US" sz="1400" dirty="0"/>
              <a:t>사이에 위치한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)</a:t>
            </a:r>
            <a:r>
              <a:rPr lang="ko-KR" altLang="en-US" sz="1400" dirty="0"/>
              <a:t>의 값을 </a:t>
            </a:r>
            <a:br>
              <a:rPr lang="en-US" altLang="ko-KR" sz="1400" dirty="0"/>
            </a:br>
            <a:r>
              <a:rPr lang="ko-KR" altLang="en-US" sz="1400" dirty="0"/>
              <a:t>추정하기 위해 다음과 같은 비례식을 구성한다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이를 </a:t>
            </a:r>
            <a:r>
              <a:rPr lang="en-US" altLang="ko-KR" sz="1400" dirty="0"/>
              <a:t>f(x)</a:t>
            </a:r>
            <a:r>
              <a:rPr lang="ko-KR" altLang="en-US" sz="1400" dirty="0"/>
              <a:t>에 대해 정리 하고</a:t>
            </a:r>
            <a:r>
              <a:rPr lang="en-US" altLang="ko-KR" sz="1400" dirty="0"/>
              <a:t>, x</a:t>
            </a:r>
            <a:r>
              <a:rPr lang="ko-KR" altLang="en-US" sz="1400" dirty="0"/>
              <a:t>들 사이의 거리의 비를 합이 </a:t>
            </a:r>
            <a:r>
              <a:rPr lang="en-US" altLang="ko-KR" sz="1400" dirty="0"/>
              <a:t>1</a:t>
            </a:r>
            <a:r>
              <a:rPr lang="ko-KR" altLang="en-US" sz="1400" dirty="0"/>
              <a:t>이 되도록 정규화 하면</a:t>
            </a:r>
            <a:r>
              <a:rPr lang="en-US" altLang="ko-KR" sz="1400" dirty="0"/>
              <a:t>(d1 + d2 = 1), </a:t>
            </a:r>
            <a:br>
              <a:rPr lang="en-US" altLang="ko-KR" sz="1400" dirty="0"/>
            </a:br>
            <a:r>
              <a:rPr lang="ko-KR" altLang="en-US" sz="1400" dirty="0"/>
              <a:t>다음과 같이 정리된다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다음과 같은 구면에서 </a:t>
            </a:r>
            <a:r>
              <a:rPr lang="en-US" altLang="ko-KR" sz="1400" dirty="0"/>
              <a:t>q1, q2</a:t>
            </a:r>
            <a:r>
              <a:rPr lang="ko-KR" altLang="en-US" sz="1400" dirty="0"/>
              <a:t>를 선형 보간 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매끄럽지 않은 선형 </a:t>
            </a:r>
            <a:r>
              <a:rPr lang="ko-KR" altLang="en-US" sz="1400" dirty="0" err="1"/>
              <a:t>보간이</a:t>
            </a:r>
            <a:r>
              <a:rPr lang="ko-KR" altLang="en-US" sz="1400" dirty="0"/>
              <a:t> 이루어 진다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2C426E-A1C6-46E0-826D-56AF491A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59" y="2564904"/>
            <a:ext cx="2520657" cy="12449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F8C943-0645-4269-882F-BFA779A1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4503985"/>
            <a:ext cx="1933575" cy="542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20F398-B339-4CB8-9756-27249F6CF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12" y="4503985"/>
            <a:ext cx="1440160" cy="551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2921D7-D4A7-4927-899C-C7FB75CAF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856" y="5625313"/>
            <a:ext cx="1847850" cy="33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6EAD2E-AAD3-4E74-B476-D5EA60ACD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732" y="5630353"/>
            <a:ext cx="1159763" cy="1136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DA3935-7EFA-4E1B-8FC0-0761E9E2F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846" y="5540356"/>
            <a:ext cx="2800350" cy="590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55EC60-1B0C-4AE5-9FFC-558FB7B711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4768" y="4503984"/>
            <a:ext cx="2940844" cy="5429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31EBE-4891-40A4-80A4-58F6489C3080}"/>
              </a:ext>
            </a:extLst>
          </p:cNvPr>
          <p:cNvSpPr/>
          <p:nvPr/>
        </p:nvSpPr>
        <p:spPr>
          <a:xfrm>
            <a:off x="2720752" y="4365104"/>
            <a:ext cx="3222848" cy="817046"/>
          </a:xfrm>
          <a:prstGeom prst="rect">
            <a:avLst/>
          </a:prstGeom>
          <a:noFill/>
          <a:ln>
            <a:solidFill>
              <a:srgbClr val="FF4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936B9A-B5ED-4860-A0C6-C237A8B6AA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6918" y="2420023"/>
            <a:ext cx="2390618" cy="25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25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Interpolation (</a:t>
            </a:r>
            <a:r>
              <a:rPr lang="ko-KR" altLang="en-US" dirty="0"/>
              <a:t>수치해석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688" y="931542"/>
            <a:ext cx="742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Cubic interpolation (= 3</a:t>
            </a:r>
            <a:r>
              <a:rPr lang="en-US" altLang="ko-KR" b="1" baseline="30000" dirty="0"/>
              <a:t>rd</a:t>
            </a:r>
            <a:r>
              <a:rPr lang="en-US" altLang="ko-KR" b="1" dirty="0"/>
              <a:t> order polynomial interpolation)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52854" y="1434606"/>
            <a:ext cx="95246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차 다항식을 이용한 </a:t>
            </a:r>
            <a:r>
              <a:rPr lang="ko-KR" altLang="en-US" sz="1400" dirty="0" err="1"/>
              <a:t>보간법으로</a:t>
            </a:r>
            <a:r>
              <a:rPr lang="ko-KR" altLang="en-US" sz="1400" dirty="0"/>
              <a:t> </a:t>
            </a:r>
            <a:r>
              <a:rPr lang="en-US" altLang="ko-KR" sz="1400" dirty="0"/>
              <a:t>4</a:t>
            </a:r>
            <a:r>
              <a:rPr lang="ko-KR" altLang="en-US" sz="1400" dirty="0"/>
              <a:t>개의 데이터가 주어졌을 때 사용할 수 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우측 그림은 이를 요약한 그림으로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 err="1"/>
              <a:t>초록선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원본 식 </a:t>
            </a:r>
            <a:r>
              <a:rPr lang="en-US" altLang="ko-KR" sz="1400" dirty="0"/>
              <a:t>(</a:t>
            </a:r>
            <a:r>
              <a:rPr lang="ko-KR" altLang="en-US" sz="1400" dirty="0"/>
              <a:t>여기서는 </a:t>
            </a:r>
            <a:r>
              <a:rPr lang="en-US" altLang="ko-KR" sz="1400" dirty="0"/>
              <a:t>ln(x)</a:t>
            </a:r>
            <a:r>
              <a:rPr lang="ko-KR" altLang="en-US" sz="1400" dirty="0"/>
              <a:t>를 활용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 err="1"/>
              <a:t>빨간선</a:t>
            </a:r>
            <a:r>
              <a:rPr lang="ko-KR" altLang="en-US" sz="1400" dirty="0"/>
              <a:t> </a:t>
            </a:r>
            <a:r>
              <a:rPr lang="en-US" altLang="ko-KR" sz="1400" dirty="0"/>
              <a:t>: 3</a:t>
            </a:r>
            <a:r>
              <a:rPr lang="ko-KR" altLang="en-US" sz="1400" dirty="0"/>
              <a:t>차 다항식을 이용한 추정 함수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상세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다음과 같은 </a:t>
            </a:r>
            <a:r>
              <a:rPr lang="en-US" altLang="ko-KR" sz="1400" dirty="0"/>
              <a:t>3</a:t>
            </a:r>
            <a:r>
              <a:rPr lang="ko-KR" altLang="en-US" sz="1400" dirty="0"/>
              <a:t>차 다항식을 활용한다</a:t>
            </a: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 일반식에 </a:t>
            </a:r>
            <a:r>
              <a:rPr lang="ko-KR" altLang="en-US" sz="1400" dirty="0" err="1"/>
              <a:t>네점</a:t>
            </a:r>
            <a:r>
              <a:rPr lang="ko-KR" altLang="en-US" sz="1400" dirty="0"/>
              <a:t> </a:t>
            </a:r>
            <a:r>
              <a:rPr lang="en-US" altLang="ko-KR" sz="1400" dirty="0"/>
              <a:t>(x0, y0), (x1, y1), (x2, y2), (x3, y3)</a:t>
            </a:r>
            <a:r>
              <a:rPr lang="ko-KR" altLang="en-US" sz="1400" dirty="0"/>
              <a:t>을 지나도록 일반식에 대입한다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r>
              <a:rPr lang="ko-KR" altLang="en-US" sz="1400" dirty="0"/>
              <a:t>위 </a:t>
            </a:r>
            <a:r>
              <a:rPr lang="en-US" altLang="ko-KR" sz="1400" dirty="0"/>
              <a:t>4</a:t>
            </a:r>
            <a:r>
              <a:rPr lang="ko-KR" altLang="en-US" sz="1400" dirty="0"/>
              <a:t>개 연립방정식을 행렬로 나타내면 다음과 같다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800100" lvl="1" indent="-342900">
              <a:buFont typeface="맑은 고딕" panose="020B0503020000020004" pitchFamily="50" charset="-127"/>
              <a:buChar char="–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1F09BA-13EC-4060-A4E8-52234E11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94" y="1923996"/>
            <a:ext cx="2582537" cy="1477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1C768B-4B97-4AC7-9D9F-EAE04A78E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249" y="3832720"/>
            <a:ext cx="2462607" cy="1185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70FF15-660E-4F93-8F54-117EC8024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249" y="5295571"/>
            <a:ext cx="1958551" cy="1136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38F808-3754-4E2A-B2D2-36AD9FA6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729" y="5295571"/>
            <a:ext cx="2109375" cy="10889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2CD386-8813-477A-8CF7-F89D955A4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196" y="3194354"/>
            <a:ext cx="2145628" cy="3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4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18311</TotalTime>
  <Words>2571</Words>
  <Application>Microsoft Office PowerPoint</Application>
  <PresentationFormat>A4 용지(210x297mm)</PresentationFormat>
  <Paragraphs>660</Paragraphs>
  <Slides>38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뷰웍스 B</vt:lpstr>
      <vt:lpstr>Arial</vt:lpstr>
      <vt:lpstr>Office 테마</vt:lpstr>
      <vt:lpstr>PowerPoint 프레젠테이션</vt:lpstr>
      <vt:lpstr>Interpolation</vt:lpstr>
      <vt:lpstr>Interpolation</vt:lpstr>
      <vt:lpstr>Interpolation (수치해석)</vt:lpstr>
      <vt:lpstr>Interpolation (수치해석)</vt:lpstr>
      <vt:lpstr>Interpolation (수치해석)</vt:lpstr>
      <vt:lpstr>Interpolation (수치해석)</vt:lpstr>
      <vt:lpstr>Interpolation</vt:lpstr>
      <vt:lpstr>Interpolation (수치해석)</vt:lpstr>
      <vt:lpstr>Interpolation (수치해석)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</vt:lpstr>
      <vt:lpstr>Interpolation In Multi dimension</vt:lpstr>
      <vt:lpstr>Interpolation In Multi dimension</vt:lpstr>
      <vt:lpstr>Interpolation In Multi dimension</vt:lpstr>
      <vt:lpstr>Interpolation In Multi dimension</vt:lpstr>
      <vt:lpstr>Interpolation In Multi dimension</vt:lpstr>
      <vt:lpstr>Interpolation In Multi dimension</vt:lpstr>
      <vt:lpstr>Interpolation In Multi dimension</vt:lpstr>
      <vt:lpstr>Interpolation In Multi dimension</vt:lpstr>
      <vt:lpstr>결과 영상 비교</vt:lpstr>
      <vt:lpstr>결과 영상 비교</vt:lpstr>
      <vt:lpstr>Coordinate system</vt:lpstr>
      <vt:lpstr>Coordinate system</vt:lpstr>
      <vt:lpstr>Coordinate system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PTX</dc:creator>
  <cp:lastModifiedBy>김재혁 (Jaehyeok Kim)</cp:lastModifiedBy>
  <cp:revision>649</cp:revision>
  <dcterms:created xsi:type="dcterms:W3CDTF">2014-08-23T07:06:11Z</dcterms:created>
  <dcterms:modified xsi:type="dcterms:W3CDTF">2019-01-07T07:46:17Z</dcterms:modified>
</cp:coreProperties>
</file>